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257" r:id="rId3"/>
    <p:sldId id="269" r:id="rId4"/>
    <p:sldId id="311" r:id="rId5"/>
    <p:sldId id="310" r:id="rId6"/>
    <p:sldId id="312" r:id="rId7"/>
    <p:sldId id="308" r:id="rId8"/>
    <p:sldId id="275" r:id="rId9"/>
    <p:sldId id="288" r:id="rId10"/>
    <p:sldId id="258" r:id="rId11"/>
    <p:sldId id="273" r:id="rId12"/>
    <p:sldId id="287" r:id="rId13"/>
    <p:sldId id="261" r:id="rId14"/>
    <p:sldId id="262" r:id="rId15"/>
    <p:sldId id="263" r:id="rId16"/>
    <p:sldId id="302" r:id="rId17"/>
    <p:sldId id="285" r:id="rId18"/>
    <p:sldId id="286" r:id="rId19"/>
    <p:sldId id="319" r:id="rId20"/>
    <p:sldId id="309" r:id="rId21"/>
    <p:sldId id="289" r:id="rId22"/>
    <p:sldId id="303" r:id="rId23"/>
    <p:sldId id="305" r:id="rId24"/>
    <p:sldId id="307" r:id="rId25"/>
    <p:sldId id="299" r:id="rId26"/>
    <p:sldId id="300" r:id="rId27"/>
    <p:sldId id="304" r:id="rId28"/>
    <p:sldId id="294" r:id="rId29"/>
    <p:sldId id="295" r:id="rId30"/>
    <p:sldId id="296" r:id="rId31"/>
    <p:sldId id="297" r:id="rId32"/>
    <p:sldId id="313" r:id="rId33"/>
    <p:sldId id="314" r:id="rId34"/>
    <p:sldId id="315" r:id="rId35"/>
    <p:sldId id="316" r:id="rId36"/>
    <p:sldId id="317" r:id="rId37"/>
    <p:sldId id="318" r:id="rId38"/>
    <p:sldId id="270" r:id="rId39"/>
    <p:sldId id="306" r:id="rId40"/>
    <p:sldId id="27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6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E5CE5B-1DE3-CC4B-9CFC-4031F6CAAB54}" type="datetimeFigureOut">
              <a:rPr lang="en-US" smtClean="0"/>
              <a:pPr/>
              <a:t>8/31/15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9DA997-D03F-9C45-9E2C-2980D29A02BC}" type="slidenum">
              <a:rPr lang="en-US" smtClean="0"/>
              <a:pPr/>
              <a:t>‹#›</a:t>
            </a:fld>
            <a:endParaRPr lang="en-US"/>
          </a:p>
        </p:txBody>
      </p:sp>
    </p:spTree>
    <p:extLst>
      <p:ext uri="{BB962C8B-B14F-4D97-AF65-F5344CB8AC3E}">
        <p14:creationId xmlns:p14="http://schemas.microsoft.com/office/powerpoint/2010/main" val="6500650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DA997-D03F-9C45-9E2C-2980D29A02BC}" type="slidenum">
              <a:rPr lang="en-US" smtClean="0"/>
              <a:pPr/>
              <a:t>7</a:t>
            </a:fld>
            <a:endParaRPr lang="en-US"/>
          </a:p>
        </p:txBody>
      </p:sp>
    </p:spTree>
    <p:extLst>
      <p:ext uri="{BB962C8B-B14F-4D97-AF65-F5344CB8AC3E}">
        <p14:creationId xmlns:p14="http://schemas.microsoft.com/office/powerpoint/2010/main" val="211593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US" dirty="0" smtClean="0">
                <a:ea typeface="ＭＳ Ｐゴシック" charset="-128"/>
              </a:rPr>
              <a:t>The NGSS</a:t>
            </a:r>
            <a:r>
              <a:rPr lang="en-US" baseline="0" dirty="0" smtClean="0">
                <a:ea typeface="ＭＳ Ｐゴシック" charset="-128"/>
              </a:rPr>
              <a:t> aligned curriculum developed by HCPSS was created with the intention to encourage student-centered instruction, with a focus on inquiry. The teacher, acting in the role of facilitator, delivers instruction infused with these 8 Practices so that students may learn not only the content knowledge, but also the behaviors and skills that that lead to success in the science and engineering career fields. In this way, the NGSS aligned curriculum supports HCPSS Vision 2018, by creating an engaging and vibrant learning environment in which every student is inspired to learn and empowered to excel.</a:t>
            </a:r>
            <a:endParaRPr lang="en-US" dirty="0" smtClean="0">
              <a:ea typeface="ＭＳ Ｐゴシック" charset="-128"/>
            </a:endParaRPr>
          </a:p>
          <a:p>
            <a:endParaRPr lang="en-US" dirty="0" smtClean="0">
              <a:ea typeface="ＭＳ Ｐゴシック" charset="-128"/>
            </a:endParaRPr>
          </a:p>
          <a:p>
            <a:r>
              <a:rPr lang="en-US" dirty="0" smtClean="0">
                <a:ea typeface="ＭＳ Ｐゴシック" charset="-128"/>
              </a:rPr>
              <a:t>A</a:t>
            </a:r>
            <a:r>
              <a:rPr lang="en-US" baseline="0" dirty="0" smtClean="0">
                <a:ea typeface="ＭＳ Ｐゴシック" charset="-128"/>
              </a:rPr>
              <a:t> Framework for K-12 Science Education outlines three dimensions to science education:</a:t>
            </a:r>
          </a:p>
          <a:p>
            <a:pPr marL="228600" indent="-228600">
              <a:buFont typeface="+mj-lt"/>
              <a:buAutoNum type="arabicPeriod"/>
            </a:pPr>
            <a:r>
              <a:rPr lang="en-US" baseline="0" dirty="0" smtClean="0">
                <a:ea typeface="ＭＳ Ｐゴシック" charset="-128"/>
              </a:rPr>
              <a:t>Scientific and Engineering Practices (behaviors and habits of mind)</a:t>
            </a:r>
          </a:p>
          <a:p>
            <a:pPr marL="228600" indent="-228600">
              <a:buFont typeface="+mj-lt"/>
              <a:buAutoNum type="arabicPeriod"/>
            </a:pPr>
            <a:r>
              <a:rPr lang="en-US" baseline="0" dirty="0" smtClean="0">
                <a:ea typeface="ＭＳ Ｐゴシック" charset="-128"/>
              </a:rPr>
              <a:t>Crosscutting Concepts (unifying themes)</a:t>
            </a:r>
          </a:p>
          <a:p>
            <a:pPr marL="228600" indent="-228600">
              <a:buFont typeface="+mj-lt"/>
              <a:buAutoNum type="arabicPeriod"/>
            </a:pPr>
            <a:r>
              <a:rPr lang="en-US" baseline="0" dirty="0" smtClean="0">
                <a:ea typeface="ＭＳ Ｐゴシック" charset="-128"/>
              </a:rPr>
              <a:t>Disciplinary Core Ideas (big ideas, or topics)</a:t>
            </a:r>
          </a:p>
          <a:p>
            <a:pPr marL="228600" indent="-228600">
              <a:buFont typeface="+mj-lt"/>
              <a:buNone/>
            </a:pPr>
            <a:r>
              <a:rPr lang="en-US" baseline="0" dirty="0" smtClean="0">
                <a:ea typeface="ＭＳ Ｐゴシック" charset="-128"/>
              </a:rPr>
              <a:t>The three dimensions work together like a braided rope in order to create instruction that is authentic and applicable for students.</a:t>
            </a:r>
          </a:p>
          <a:p>
            <a:pPr marL="228600" indent="-228600">
              <a:buFont typeface="+mj-lt"/>
              <a:buNone/>
            </a:pPr>
            <a:endParaRPr lang="en-US" baseline="0" dirty="0" smtClean="0">
              <a:ea typeface="ＭＳ Ｐゴシック" charset="-128"/>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The 8 </a:t>
            </a:r>
            <a:r>
              <a:rPr lang="en-US" sz="1200" i="1" kern="1200" dirty="0" smtClean="0">
                <a:solidFill>
                  <a:schemeClr val="tx1"/>
                </a:solidFill>
                <a:latin typeface="+mn-lt"/>
                <a:ea typeface="+mn-ea"/>
                <a:cs typeface="+mn-cs"/>
              </a:rPr>
              <a:t>Scientific and Engineering Practices</a:t>
            </a:r>
            <a:r>
              <a:rPr lang="en-US" sz="1200" kern="1200" dirty="0" smtClean="0">
                <a:solidFill>
                  <a:schemeClr val="tx1"/>
                </a:solidFill>
                <a:latin typeface="+mn-lt"/>
                <a:ea typeface="+mn-ea"/>
                <a:cs typeface="+mn-cs"/>
              </a:rPr>
              <a:t> describe the behaviors and habits of mind that are necessary to make students’ knowledge of content (Core Ideas) more meaningful.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The term “practices,” instead of a term such as “skills,” is used to stress that engaging in scientific inquiry and engineering design requires coordination both of knowledge and skill simultaneously.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Acquiring skills in these practices supports a better understanding of how scientific knowledge is produced and how engineering solutions are developed. </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Such understanding will help students become more critical consumers of scientific information. </a:t>
            </a:r>
          </a:p>
          <a:p>
            <a:pPr marL="228600" indent="-228600">
              <a:buFont typeface="+mj-lt"/>
              <a:buNone/>
            </a:pPr>
            <a:endParaRPr lang="en-US" dirty="0" smtClean="0">
              <a:ea typeface="ＭＳ Ｐゴシック" charset="-128"/>
            </a:endParaRPr>
          </a:p>
        </p:txBody>
      </p:sp>
      <p:sp>
        <p:nvSpPr>
          <p:cNvPr id="63492" name="Slide Number Placeholder 3"/>
          <p:cNvSpPr>
            <a:spLocks noGrp="1"/>
          </p:cNvSpPr>
          <p:nvPr>
            <p:ph type="sldNum" sz="quarter" idx="5"/>
          </p:nvPr>
        </p:nvSpPr>
        <p:spPr>
          <a:noFill/>
        </p:spPr>
        <p:txBody>
          <a:bodyPr/>
          <a:lstStyle/>
          <a:p>
            <a:fld id="{D40BEC51-FB0A-5248-A493-E38CC1DEFD83}" type="slidenum">
              <a:rPr lang="en-US" smtClean="0"/>
              <a:pPr/>
              <a:t>35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Times New Roman" charset="0"/>
            </a:endParaRPr>
          </a:p>
        </p:txBody>
      </p:sp>
      <p:sp>
        <p:nvSpPr>
          <p:cNvPr id="4" name="Slide Number Placeholder 3"/>
          <p:cNvSpPr>
            <a:spLocks noGrp="1"/>
          </p:cNvSpPr>
          <p:nvPr>
            <p:ph type="sldNum" sz="quarter" idx="10"/>
          </p:nvPr>
        </p:nvSpPr>
        <p:spPr/>
        <p:txBody>
          <a:bodyPr/>
          <a:lstStyle/>
          <a:p>
            <a:fld id="{709FB486-5151-DA4D-B2DC-CDF6CA7CC7B6}"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9FB486-5151-DA4D-B2DC-CDF6CA7CC7B6}"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711325" y="563563"/>
            <a:ext cx="3551238" cy="2663825"/>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a:ea typeface="ＭＳ Ｐゴシック" pitchFamily="-110" charset="-128"/>
                <a:cs typeface="ＭＳ Ｐゴシック" pitchFamily="-110" charset="-128"/>
              </a:rPr>
              <a:t>Howard County is very excited to announce a system-wide initiative in which all students in grades 1-5 will focus on Greek and Latin roots as they are outlined in our new Maryland College and Careeer Ready Standards.   A program called Buildiing Vocabulary has been purchased for every classroom teacher.  The purpose of this part of our program is to acquaint you with the rationale and implementation of this new approach to word study.</a:t>
            </a:r>
          </a:p>
        </p:txBody>
      </p:sp>
      <p:sp>
        <p:nvSpPr>
          <p:cNvPr id="4" name="Slide Number Placeholder 3"/>
          <p:cNvSpPr>
            <a:spLocks noGrp="1"/>
          </p:cNvSpPr>
          <p:nvPr>
            <p:ph type="sldNum" sz="quarter" idx="5"/>
          </p:nvPr>
        </p:nvSpPr>
        <p:spPr/>
        <p:txBody>
          <a:bodyPr/>
          <a:lstStyle/>
          <a:p>
            <a:fld id="{B0E7CA26-90F2-874C-AD81-5F257CFA0FFE}" type="slidenum">
              <a:rPr lang="en-US"/>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110" charset="-128"/>
                <a:cs typeface="ＭＳ Ｐゴシック" pitchFamily="-110" charset="-128"/>
              </a:rPr>
              <a:t>NOW</a:t>
            </a:r>
          </a:p>
          <a:p>
            <a:r>
              <a:rPr lang="en-US">
                <a:ea typeface="ＭＳ Ｐゴシック" pitchFamily="-110" charset="-128"/>
                <a:cs typeface="ＭＳ Ｐゴシック" pitchFamily="-110" charset="-128"/>
              </a:rPr>
              <a:t>Help students see the meaningful patterns that exist in many words and organize words for study by their roots or patterns. This roots approach to word study is efficient and effective.</a:t>
            </a:r>
          </a:p>
          <a:p>
            <a:r>
              <a:rPr lang="en-US">
                <a:ea typeface="ＭＳ Ｐゴシック" pitchFamily="-110" charset="-128"/>
                <a:cs typeface="ＭＳ Ｐゴシック" pitchFamily="-110" charset="-128"/>
              </a:rPr>
              <a:t>. As they explore the topic of the unit, students have multiple opportunities to see new words in meaningful contexts and to use them in meaningful ways.</a:t>
            </a:r>
          </a:p>
          <a:p>
            <a:endParaRPr lang="en-US">
              <a:ea typeface="ＭＳ Ｐゴシック" pitchFamily="-110" charset="-128"/>
              <a:cs typeface="ＭＳ Ｐゴシック" pitchFamily="-110" charset="-128"/>
            </a:endParaRPr>
          </a:p>
          <a:p>
            <a:endParaRPr lang="en-US">
              <a:ea typeface="ＭＳ Ｐゴシック" pitchFamily="-110" charset="-128"/>
              <a:cs typeface="ＭＳ Ｐゴシック" pitchFamily="-110" charset="-128"/>
            </a:endParaRPr>
          </a:p>
          <a:p>
            <a:endParaRPr lang="en-US">
              <a:ea typeface="ＭＳ Ｐゴシック" pitchFamily="-110" charset="-128"/>
              <a:cs typeface="ＭＳ Ｐゴシック" pitchFamily="-110" charset="-128"/>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D0BC611A-F8DC-3F42-B450-C7B5F1F447DE}" type="slidenum">
              <a:rPr lang="en-US"/>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Better Standards Call for Better Assessments.</a:t>
            </a:r>
            <a:r>
              <a:rPr lang="en-US" baseline="0" dirty="0" smtClean="0"/>
              <a:t>  </a:t>
            </a:r>
          </a:p>
          <a:p>
            <a:r>
              <a:rPr lang="en-US" baseline="0" dirty="0" smtClean="0"/>
              <a:t>Students will be prepared with the skills and knowledge to compete with their peers here at home and around the world. </a:t>
            </a:r>
          </a:p>
          <a:p>
            <a:endParaRPr lang="en-US" dirty="0" smtClean="0"/>
          </a:p>
          <a:p>
            <a:r>
              <a:rPr lang="en-US" dirty="0" smtClean="0"/>
              <a:t>PARCC</a:t>
            </a:r>
            <a:r>
              <a:rPr lang="en-US" baseline="0" dirty="0" smtClean="0"/>
              <a:t> and MAP are standardized assessments.</a:t>
            </a:r>
          </a:p>
          <a:p>
            <a:r>
              <a:rPr lang="en-US" baseline="0" dirty="0" smtClean="0"/>
              <a:t>MAP shows individual growth over time in mathematics and reading.</a:t>
            </a:r>
          </a:p>
          <a:p>
            <a:endParaRPr lang="en-US" baseline="0" dirty="0" smtClean="0"/>
          </a:p>
        </p:txBody>
      </p:sp>
      <p:sp>
        <p:nvSpPr>
          <p:cNvPr id="4" name="Slide Number Placeholder 3"/>
          <p:cNvSpPr>
            <a:spLocks noGrp="1"/>
          </p:cNvSpPr>
          <p:nvPr>
            <p:ph type="sldNum" sz="quarter" idx="10"/>
          </p:nvPr>
        </p:nvSpPr>
        <p:spPr/>
        <p:txBody>
          <a:bodyPr/>
          <a:lstStyle/>
          <a:p>
            <a:fld id="{3A30DBAB-EF68-C74C-8046-984214EA8C36}" type="slidenum">
              <a:rPr lang="en-US" smtClean="0"/>
              <a:pPr/>
              <a:t>28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 (Measures of Academic Progress) will be given to all students in grades 1-8 in the 2014-15</a:t>
            </a:r>
            <a:r>
              <a:rPr lang="en-US" baseline="0" dirty="0" smtClean="0"/>
              <a:t> school year.  This will be our second year using the MAP test.</a:t>
            </a:r>
          </a:p>
          <a:p>
            <a:r>
              <a:rPr lang="en-US" baseline="0" dirty="0" smtClean="0"/>
              <a:t> MAP shows student growth over time in reading and mathematics.  It provides students with opportunities to show how they have grown, provides insights into what students are ready to learn, provides an additional measure to support flexible grouping of students and is predictive of how students might do on PARCC assessments.  This test is given online at the beginning and end of the school year with an optional opportunity to take a mid-year assessment.</a:t>
            </a:r>
          </a:p>
        </p:txBody>
      </p:sp>
      <p:sp>
        <p:nvSpPr>
          <p:cNvPr id="4" name="Slide Number Placeholder 3"/>
          <p:cNvSpPr>
            <a:spLocks noGrp="1"/>
          </p:cNvSpPr>
          <p:nvPr>
            <p:ph type="sldNum" sz="quarter" idx="10"/>
          </p:nvPr>
        </p:nvSpPr>
        <p:spPr/>
        <p:txBody>
          <a:bodyPr/>
          <a:lstStyle/>
          <a:p>
            <a:fld id="{3A30DBAB-EF68-C74C-8046-984214EA8C36}" type="slidenum">
              <a:rPr lang="en-US" smtClean="0"/>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PARCC (Partnership for Assessment of Readiness for College and Career) </a:t>
            </a:r>
            <a:r>
              <a:rPr lang="en-US" baseline="0" dirty="0" smtClean="0"/>
              <a:t>will begin in 2014-15 to assess the standards in the new Common Core State Standards.</a:t>
            </a:r>
            <a:endParaRPr lang="en-US" dirty="0" smtClean="0"/>
          </a:p>
          <a:p>
            <a:endParaRPr lang="en-US" dirty="0" smtClean="0"/>
          </a:p>
          <a:p>
            <a:r>
              <a:rPr lang="en-US" dirty="0" smtClean="0"/>
              <a:t>In</a:t>
            </a:r>
            <a:r>
              <a:rPr lang="en-US" baseline="0" dirty="0" smtClean="0"/>
              <a:t> the next two years, all  intermediate students will take the PARCC. </a:t>
            </a:r>
            <a:endParaRPr lang="en-US" dirty="0" smtClean="0"/>
          </a:p>
          <a:p>
            <a:r>
              <a:rPr lang="en-US" dirty="0" smtClean="0"/>
              <a:t>PARCC assessments will test writing skills in each assessed</a:t>
            </a:r>
            <a:r>
              <a:rPr lang="en-US" baseline="0" dirty="0" smtClean="0"/>
              <a:t> grade, as well as critical thinking and problem solving skills.  Students will take the new assessments on computers allowing teachers to see test results quickly and adjust classroom instruction to the needs of their students.</a:t>
            </a:r>
            <a:endParaRPr lang="en-US" dirty="0" smtClean="0"/>
          </a:p>
          <a:p>
            <a:endParaRPr lang="en-US" dirty="0"/>
          </a:p>
        </p:txBody>
      </p:sp>
      <p:sp>
        <p:nvSpPr>
          <p:cNvPr id="4" name="Slide Number Placeholder 3"/>
          <p:cNvSpPr>
            <a:spLocks noGrp="1"/>
          </p:cNvSpPr>
          <p:nvPr>
            <p:ph type="sldNum" sz="quarter" idx="10"/>
          </p:nvPr>
        </p:nvSpPr>
        <p:spPr/>
        <p:txBody>
          <a:bodyPr/>
          <a:lstStyle/>
          <a:p>
            <a:fld id="{3A30DBAB-EF68-C74C-8046-984214EA8C36}"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summarizes</a:t>
            </a:r>
            <a:r>
              <a:rPr lang="en-US" baseline="0" dirty="0" smtClean="0"/>
              <a:t> the essence of our new direction for assessment and instruction. (Give participants time to read the 5 bullets.)</a:t>
            </a:r>
            <a:endParaRPr lang="en-US" dirty="0"/>
          </a:p>
        </p:txBody>
      </p:sp>
      <p:sp>
        <p:nvSpPr>
          <p:cNvPr id="4" name="Slide Number Placeholder 3"/>
          <p:cNvSpPr>
            <a:spLocks noGrp="1"/>
          </p:cNvSpPr>
          <p:nvPr>
            <p:ph type="sldNum" sz="quarter" idx="10"/>
          </p:nvPr>
        </p:nvSpPr>
        <p:spPr/>
        <p:txBody>
          <a:bodyPr/>
          <a:lstStyle/>
          <a:p>
            <a:fld id="{097B9C08-C917-C042-9A46-48286CA54045}" type="slidenum">
              <a:rPr lang="en-US" smtClean="0"/>
              <a:pPr/>
              <a:t>31</a:t>
            </a:fld>
            <a:endParaRPr lang="en-US" dirty="0"/>
          </a:p>
        </p:txBody>
      </p:sp>
    </p:spTree>
    <p:extLst>
      <p:ext uri="{BB962C8B-B14F-4D97-AF65-F5344CB8AC3E}">
        <p14:creationId xmlns:p14="http://schemas.microsoft.com/office/powerpoint/2010/main" val="427857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4538087-3C33-0F49-A2B2-6AEDCAB0591B}" type="datetimeFigureOut">
              <a:rPr lang="en-US" smtClean="0"/>
              <a:pPr/>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3F3F2-E243-734C-A1D0-96D810A413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38087-3C33-0F49-A2B2-6AEDCAB0591B}" type="datetimeFigureOut">
              <a:rPr lang="en-US" smtClean="0"/>
              <a:pPr/>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3F3F2-E243-734C-A1D0-96D810A4130C}"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4538087-3C33-0F49-A2B2-6AEDCAB0591B}" type="datetimeFigureOut">
              <a:rPr lang="en-US" smtClean="0"/>
              <a:pPr/>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3F3F2-E243-734C-A1D0-96D810A4130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4538087-3C33-0F49-A2B2-6AEDCAB0591B}" type="datetimeFigureOut">
              <a:rPr lang="en-US" smtClean="0"/>
              <a:pPr/>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3F3F2-E243-734C-A1D0-96D810A413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4538087-3C33-0F49-A2B2-6AEDCAB0591B}" type="datetimeFigureOut">
              <a:rPr lang="en-US" smtClean="0"/>
              <a:pPr/>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3F3F2-E243-734C-A1D0-96D810A413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4538087-3C33-0F49-A2B2-6AEDCAB0591B}" type="datetimeFigureOut">
              <a:rPr lang="en-US" smtClean="0"/>
              <a:pPr/>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3F3F2-E243-734C-A1D0-96D810A4130C}"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38087-3C33-0F49-A2B2-6AEDCAB0591B}" type="datetimeFigureOut">
              <a:rPr lang="en-US" smtClean="0"/>
              <a:pPr/>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3F3F2-E243-734C-A1D0-96D810A413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4538087-3C33-0F49-A2B2-6AEDCAB0591B}" type="datetimeFigureOut">
              <a:rPr lang="en-US" smtClean="0"/>
              <a:pPr/>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3F3F2-E243-734C-A1D0-96D810A413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4538087-3C33-0F49-A2B2-6AEDCAB0591B}" type="datetimeFigureOut">
              <a:rPr lang="en-US" smtClean="0"/>
              <a:pPr/>
              <a:t>8/31/15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3F3F2-E243-734C-A1D0-96D810A413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4538087-3C33-0F49-A2B2-6AEDCAB0591B}" type="datetimeFigureOut">
              <a:rPr lang="en-US" smtClean="0"/>
              <a:pPr/>
              <a:t>8/31/15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3F3F2-E243-734C-A1D0-96D810A413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38087-3C33-0F49-A2B2-6AEDCAB0591B}" type="datetimeFigureOut">
              <a:rPr lang="en-US" smtClean="0"/>
              <a:pPr/>
              <a:t>8/31/15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3F3F2-E243-734C-A1D0-96D810A413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38087-3C33-0F49-A2B2-6AEDCAB0591B}" type="datetimeFigureOut">
              <a:rPr lang="en-US" smtClean="0"/>
              <a:pPr/>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3F3F2-E243-734C-A1D0-96D810A413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4538087-3C33-0F49-A2B2-6AEDCAB0591B}" type="datetimeFigureOut">
              <a:rPr lang="en-US" smtClean="0"/>
              <a:pPr/>
              <a:t>8/31/15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DC3F3F2-E243-734C-A1D0-96D810A413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veronica_cho@hcps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lespta.weebly.com/membership.html" TargetMode="Externa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84181"/>
            <a:ext cx="8056563" cy="1362075"/>
          </a:xfrm>
        </p:spPr>
        <p:txBody>
          <a:bodyPr/>
          <a:lstStyle/>
          <a:p>
            <a:r>
              <a:rPr lang="en-US" dirty="0" smtClean="0"/>
              <a:t/>
            </a:r>
            <a:br>
              <a:rPr lang="en-US" dirty="0" smtClean="0"/>
            </a:br>
            <a:r>
              <a:rPr lang="en-US" sz="3500" dirty="0" smtClean="0"/>
              <a:t>Back to School Night</a:t>
            </a:r>
            <a:br>
              <a:rPr lang="en-US" sz="3500" dirty="0" smtClean="0"/>
            </a:br>
            <a:r>
              <a:rPr lang="en-US" sz="3500" dirty="0" smtClean="0"/>
              <a:t>2015-2016</a:t>
            </a:r>
            <a:endParaRPr lang="en-US" sz="3500" dirty="0"/>
          </a:p>
        </p:txBody>
      </p:sp>
      <p:sp>
        <p:nvSpPr>
          <p:cNvPr id="3" name="Subtitle 2"/>
          <p:cNvSpPr>
            <a:spLocks noGrp="1"/>
          </p:cNvSpPr>
          <p:nvPr>
            <p:ph type="body" idx="1"/>
          </p:nvPr>
        </p:nvSpPr>
        <p:spPr>
          <a:xfrm>
            <a:off x="549275" y="4486098"/>
            <a:ext cx="8056563" cy="1500187"/>
          </a:xfrm>
        </p:spPr>
        <p:txBody>
          <a:bodyPr>
            <a:noAutofit/>
          </a:bodyPr>
          <a:lstStyle/>
          <a:p>
            <a:r>
              <a:rPr lang="en-US" sz="3000" dirty="0" smtClean="0"/>
              <a:t>Third Grade Presentation</a:t>
            </a:r>
            <a:endParaRPr lang="en-US" sz="3000" dirty="0"/>
          </a:p>
        </p:txBody>
      </p:sp>
      <p:pic>
        <p:nvPicPr>
          <p:cNvPr id="5" name="Picture 4" descr="20130825_125513.jpg"/>
          <p:cNvPicPr>
            <a:picLocks noChangeAspect="1"/>
          </p:cNvPicPr>
          <p:nvPr/>
        </p:nvPicPr>
        <p:blipFill>
          <a:blip r:embed="rId2"/>
          <a:srcRect l="7523" t="20230" b="25739"/>
          <a:stretch>
            <a:fillRect/>
          </a:stretch>
        </p:blipFill>
        <p:spPr>
          <a:xfrm>
            <a:off x="1322921" y="402656"/>
            <a:ext cx="6498159" cy="28475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Book</a:t>
            </a:r>
            <a:endParaRPr lang="en-US" dirty="0"/>
          </a:p>
        </p:txBody>
      </p:sp>
      <p:sp>
        <p:nvSpPr>
          <p:cNvPr id="5" name="Content Placeholder 4"/>
          <p:cNvSpPr>
            <a:spLocks noGrp="1"/>
          </p:cNvSpPr>
          <p:nvPr>
            <p:ph idx="1"/>
          </p:nvPr>
        </p:nvSpPr>
        <p:spPr/>
        <p:txBody>
          <a:bodyPr>
            <a:normAutofit/>
          </a:bodyPr>
          <a:lstStyle/>
          <a:p>
            <a:r>
              <a:rPr lang="en-US" sz="3200" dirty="0" smtClean="0"/>
              <a:t>Homework</a:t>
            </a:r>
          </a:p>
          <a:p>
            <a:r>
              <a:rPr lang="en-US" sz="3200" dirty="0" smtClean="0"/>
              <a:t>Form of communication.</a:t>
            </a:r>
            <a:endParaRPr lang="en-US" sz="3200" dirty="0"/>
          </a:p>
        </p:txBody>
      </p:sp>
      <p:pic>
        <p:nvPicPr>
          <p:cNvPr id="6" name="Picture 5"/>
          <p:cNvPicPr>
            <a:picLocks noChangeAspect="1"/>
          </p:cNvPicPr>
          <p:nvPr/>
        </p:nvPicPr>
        <p:blipFill>
          <a:blip r:embed="rId2"/>
          <a:stretch>
            <a:fillRect/>
          </a:stretch>
        </p:blipFill>
        <p:spPr>
          <a:xfrm>
            <a:off x="2474307" y="3281718"/>
            <a:ext cx="4100057" cy="26618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Policy</a:t>
            </a:r>
            <a:endParaRPr lang="en-US" dirty="0"/>
          </a:p>
        </p:txBody>
      </p:sp>
      <p:sp>
        <p:nvSpPr>
          <p:cNvPr id="3" name="Content Placeholder 2"/>
          <p:cNvSpPr>
            <a:spLocks noGrp="1"/>
          </p:cNvSpPr>
          <p:nvPr>
            <p:ph idx="1"/>
          </p:nvPr>
        </p:nvSpPr>
        <p:spPr>
          <a:xfrm>
            <a:off x="549275" y="1600200"/>
            <a:ext cx="8042276" cy="5257799"/>
          </a:xfrm>
        </p:spPr>
        <p:txBody>
          <a:bodyPr/>
          <a:lstStyle/>
          <a:p>
            <a:r>
              <a:rPr lang="en-US" dirty="0" smtClean="0"/>
              <a:t>All homework should be returned by the assigned date. Assignments not turned in on time will not receive full credit. Homework is assigned on a daily basis. Please send a note for circumstances regarding homework completion.</a:t>
            </a:r>
          </a:p>
          <a:p>
            <a:r>
              <a:rPr lang="en-US" dirty="0" smtClean="0"/>
              <a:t>Students who are absent should see the teacher for each subject immediately. Students will be given same amount of days as they were absent to complete any make up work.</a:t>
            </a:r>
          </a:p>
          <a:p>
            <a:r>
              <a:rPr lang="en-US" dirty="0" smtClean="0"/>
              <a:t>Students can collect any make up work from their teacher after their absence from school.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Folders</a:t>
            </a:r>
            <a:endParaRPr lang="en-US" dirty="0"/>
          </a:p>
        </p:txBody>
      </p:sp>
      <p:sp>
        <p:nvSpPr>
          <p:cNvPr id="3" name="Content Placeholder 2"/>
          <p:cNvSpPr>
            <a:spLocks noGrp="1"/>
          </p:cNvSpPr>
          <p:nvPr>
            <p:ph idx="1"/>
          </p:nvPr>
        </p:nvSpPr>
        <p:spPr>
          <a:xfrm>
            <a:off x="549275" y="1600200"/>
            <a:ext cx="8042276" cy="4904695"/>
          </a:xfrm>
        </p:spPr>
        <p:txBody>
          <a:bodyPr>
            <a:normAutofit/>
          </a:bodyPr>
          <a:lstStyle/>
          <a:p>
            <a:r>
              <a:rPr lang="en-US" sz="2800" dirty="0" smtClean="0"/>
              <a:t>These will be used as a weekly communication between home and school.  </a:t>
            </a:r>
          </a:p>
          <a:p>
            <a:r>
              <a:rPr lang="en-US" sz="2800" dirty="0" smtClean="0"/>
              <a:t>The folders will be sent home on Thursday and should be returned on Friday.</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a:xfrm>
            <a:off x="549275" y="1600200"/>
            <a:ext cx="8042276" cy="4813299"/>
          </a:xfrm>
        </p:spPr>
        <p:txBody>
          <a:bodyPr>
            <a:normAutofit lnSpcReduction="10000"/>
          </a:bodyPr>
          <a:lstStyle/>
          <a:p>
            <a:r>
              <a:rPr lang="en-US" dirty="0" smtClean="0"/>
              <a:t>Our 3</a:t>
            </a:r>
            <a:r>
              <a:rPr lang="en-US" baseline="30000" dirty="0" smtClean="0"/>
              <a:t>rd</a:t>
            </a:r>
            <a:r>
              <a:rPr lang="en-US" dirty="0" smtClean="0"/>
              <a:t> grade students will now receive letter grades for the first time. Students will receive grades in the following areas:</a:t>
            </a:r>
          </a:p>
          <a:p>
            <a:pPr lvl="1"/>
            <a:r>
              <a:rPr lang="en-US" dirty="0" smtClean="0"/>
              <a:t>Math (Concepts &amp; Problem Solving)</a:t>
            </a:r>
          </a:p>
          <a:p>
            <a:pPr lvl="1"/>
            <a:r>
              <a:rPr lang="en-US" dirty="0" smtClean="0"/>
              <a:t>Reading</a:t>
            </a:r>
          </a:p>
          <a:p>
            <a:pPr lvl="1"/>
            <a:r>
              <a:rPr lang="en-US" dirty="0" smtClean="0"/>
              <a:t>Writing</a:t>
            </a:r>
          </a:p>
          <a:p>
            <a:pPr lvl="1"/>
            <a:r>
              <a:rPr lang="en-US" dirty="0" smtClean="0"/>
              <a:t>Language Mechanics</a:t>
            </a:r>
          </a:p>
          <a:p>
            <a:pPr lvl="1"/>
            <a:r>
              <a:rPr lang="en-US" dirty="0" smtClean="0"/>
              <a:t>Spelling</a:t>
            </a:r>
          </a:p>
          <a:p>
            <a:pPr lvl="1"/>
            <a:r>
              <a:rPr lang="en-US" dirty="0" smtClean="0"/>
              <a:t>Science</a:t>
            </a:r>
          </a:p>
          <a:p>
            <a:pPr lvl="1"/>
            <a:r>
              <a:rPr lang="en-US" dirty="0" smtClean="0"/>
              <a:t>Social Studies</a:t>
            </a:r>
          </a:p>
          <a:p>
            <a:pPr lvl="1"/>
            <a:r>
              <a:rPr lang="en-US" dirty="0" smtClean="0"/>
              <a:t>Health</a:t>
            </a:r>
          </a:p>
          <a:p>
            <a:pPr lvl="1"/>
            <a:r>
              <a:rPr lang="en-US" dirty="0" smtClean="0"/>
              <a:t>Related Arts (P.E., Art, Music, Media, Technology)</a:t>
            </a:r>
          </a:p>
          <a:p>
            <a:pPr lvl="1"/>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reportcardscreenshot"/>
          <p:cNvPicPr>
            <a:picLocks noChangeAspect="1" noChangeArrowheads="1"/>
          </p:cNvPicPr>
          <p:nvPr/>
        </p:nvPicPr>
        <p:blipFill>
          <a:blip r:embed="rId2"/>
          <a:srcRect/>
          <a:stretch>
            <a:fillRect/>
          </a:stretch>
        </p:blipFill>
        <p:spPr bwMode="auto">
          <a:xfrm>
            <a:off x="228600" y="11113"/>
            <a:ext cx="8610600" cy="67754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grades will be a combination of class work, homework, and assessments. All third grade teachers will use the following grading scale:</a:t>
            </a:r>
            <a:br>
              <a:rPr lang="en-US" dirty="0" smtClean="0"/>
            </a:br>
            <a:endParaRPr lang="en-US" dirty="0" smtClean="0"/>
          </a:p>
          <a:p>
            <a:pPr lvl="1"/>
            <a:r>
              <a:rPr lang="en-US" dirty="0" smtClean="0"/>
              <a:t>90-100% = A (Outstanding)</a:t>
            </a:r>
          </a:p>
          <a:p>
            <a:pPr lvl="1"/>
            <a:r>
              <a:rPr lang="en-US" dirty="0" smtClean="0"/>
              <a:t>80-89% = B (High Level)</a:t>
            </a:r>
          </a:p>
          <a:p>
            <a:pPr lvl="1"/>
            <a:r>
              <a:rPr lang="en-US" dirty="0" smtClean="0"/>
              <a:t>70-79% = C (Satisfactory Level)</a:t>
            </a:r>
          </a:p>
          <a:p>
            <a:pPr lvl="1"/>
            <a:r>
              <a:rPr lang="en-US" dirty="0" smtClean="0"/>
              <a:t>60-69% = D (Low Level)</a:t>
            </a:r>
          </a:p>
          <a:p>
            <a:pPr lvl="1"/>
            <a:r>
              <a:rPr lang="en-US" dirty="0" smtClean="0"/>
              <a:t>50-59% = E (Failure)</a:t>
            </a:r>
          </a:p>
          <a:p>
            <a:r>
              <a:rPr lang="en-US" dirty="0" smtClean="0"/>
              <a:t>Star/stamps = </a:t>
            </a:r>
            <a:r>
              <a:rPr lang="en-US" smtClean="0"/>
              <a:t>completion grade </a:t>
            </a:r>
            <a:endParaRPr lang="en-US" dirty="0" smtClean="0"/>
          </a:p>
          <a:p>
            <a:r>
              <a:rPr lang="en-US" dirty="0" smtClean="0"/>
              <a:t>Number (18/20) = graded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Students will be Assessed</a:t>
            </a:r>
            <a:endParaRPr lang="en-US" sz="4000" dirty="0"/>
          </a:p>
        </p:txBody>
      </p:sp>
      <p:sp>
        <p:nvSpPr>
          <p:cNvPr id="3" name="Content Placeholder 2"/>
          <p:cNvSpPr>
            <a:spLocks noGrp="1"/>
          </p:cNvSpPr>
          <p:nvPr>
            <p:ph idx="1"/>
          </p:nvPr>
        </p:nvSpPr>
        <p:spPr>
          <a:xfrm>
            <a:off x="549275" y="1600200"/>
            <a:ext cx="8042276" cy="4874433"/>
          </a:xfrm>
        </p:spPr>
        <p:txBody>
          <a:bodyPr>
            <a:normAutofit/>
          </a:bodyPr>
          <a:lstStyle/>
          <a:p>
            <a:r>
              <a:rPr lang="en-US" dirty="0" smtClean="0"/>
              <a:t>Teacher observation</a:t>
            </a:r>
          </a:p>
          <a:p>
            <a:r>
              <a:rPr lang="en-US" dirty="0" smtClean="0"/>
              <a:t>Participation/Discussion</a:t>
            </a:r>
          </a:p>
          <a:p>
            <a:r>
              <a:rPr lang="en-US" dirty="0" smtClean="0"/>
              <a:t>Writing Journals</a:t>
            </a:r>
          </a:p>
          <a:p>
            <a:r>
              <a:rPr lang="en-US" dirty="0" smtClean="0"/>
              <a:t>In-class independent &amp; group work</a:t>
            </a:r>
          </a:p>
          <a:p>
            <a:r>
              <a:rPr lang="en-US" dirty="0" smtClean="0"/>
              <a:t>Quizzes/Tests</a:t>
            </a:r>
          </a:p>
          <a:p>
            <a:r>
              <a:rPr lang="en-US" dirty="0" smtClean="0"/>
              <a:t>Homework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Research and data-driven  based behavioral interventions</a:t>
            </a:r>
          </a:p>
          <a:p>
            <a:r>
              <a:rPr lang="en-US" sz="3200" dirty="0" smtClean="0"/>
              <a:t>Consistent expectations, language and implementation throughout the building</a:t>
            </a:r>
          </a:p>
          <a:p>
            <a:r>
              <a:rPr lang="en-US" sz="3200" dirty="0" smtClean="0"/>
              <a:t>Effective discipline = maximized learning</a:t>
            </a:r>
          </a:p>
          <a:p>
            <a:endParaRPr lang="en-US" sz="4000" dirty="0"/>
          </a:p>
        </p:txBody>
      </p:sp>
      <p:sp>
        <p:nvSpPr>
          <p:cNvPr id="2" name="Title 1"/>
          <p:cNvSpPr>
            <a:spLocks noGrp="1"/>
          </p:cNvSpPr>
          <p:nvPr>
            <p:ph type="title"/>
          </p:nvPr>
        </p:nvSpPr>
        <p:spPr/>
        <p:txBody>
          <a:bodyPr/>
          <a:lstStyle/>
          <a:p>
            <a:r>
              <a:rPr lang="en-US" dirty="0" smtClean="0">
                <a:latin typeface="Catchup" pitchFamily="2" charset="0"/>
              </a:rPr>
              <a:t>What is PBIS?</a:t>
            </a:r>
            <a:endParaRPr lang="en-US" dirty="0"/>
          </a:p>
        </p:txBody>
      </p:sp>
      <p:pic>
        <p:nvPicPr>
          <p:cNvPr id="4" name="Picture 3" descr="pbis.jpg"/>
          <p:cNvPicPr>
            <a:picLocks noChangeAspect="1"/>
          </p:cNvPicPr>
          <p:nvPr/>
        </p:nvPicPr>
        <p:blipFill>
          <a:blip r:embed="rId3"/>
          <a:stretch>
            <a:fillRect/>
          </a:stretch>
        </p:blipFill>
        <p:spPr>
          <a:xfrm>
            <a:off x="6956426" y="274638"/>
            <a:ext cx="1517650" cy="1143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9275" y="1600200"/>
            <a:ext cx="8042276" cy="4917653"/>
          </a:xfrm>
        </p:spPr>
        <p:txBody>
          <a:bodyPr>
            <a:normAutofit fontScale="92500" lnSpcReduction="10000"/>
          </a:bodyPr>
          <a:lstStyle/>
          <a:p>
            <a:r>
              <a:rPr lang="en-US" sz="2162" dirty="0" smtClean="0"/>
              <a:t>Positive </a:t>
            </a:r>
            <a:r>
              <a:rPr lang="en-US" sz="2162" dirty="0"/>
              <a:t>Behavior Support is a process for </a:t>
            </a:r>
            <a:r>
              <a:rPr lang="en-US" sz="2162" dirty="0">
                <a:solidFill>
                  <a:srgbClr val="FF0000"/>
                </a:solidFill>
              </a:rPr>
              <a:t>teaching </a:t>
            </a:r>
            <a:r>
              <a:rPr lang="en-US" sz="2162" dirty="0"/>
              <a:t>children appropriate behavior and providing the supports necessary to sustain that </a:t>
            </a:r>
            <a:r>
              <a:rPr lang="en-US" sz="2162" dirty="0" smtClean="0"/>
              <a:t>behavior.</a:t>
            </a:r>
          </a:p>
          <a:p>
            <a:r>
              <a:rPr lang="en-US" sz="2162" dirty="0" smtClean="0"/>
              <a:t>PBIS </a:t>
            </a:r>
            <a:r>
              <a:rPr lang="en-US" sz="2162" dirty="0"/>
              <a:t>is not a curriculum, it is a </a:t>
            </a:r>
            <a:r>
              <a:rPr lang="en-US" sz="2162" dirty="0">
                <a:solidFill>
                  <a:srgbClr val="FF0000"/>
                </a:solidFill>
              </a:rPr>
              <a:t>framework </a:t>
            </a:r>
            <a:r>
              <a:rPr lang="en-US" sz="2162" dirty="0"/>
              <a:t>for systems to identify needs, develop strategies, and evaluate practice toward </a:t>
            </a:r>
            <a:r>
              <a:rPr lang="en-US" sz="2162" dirty="0" smtClean="0"/>
              <a:t>success.</a:t>
            </a:r>
          </a:p>
          <a:p>
            <a:pPr algn="ctr">
              <a:buNone/>
            </a:pPr>
            <a:r>
              <a:rPr lang="en-US" dirty="0" smtClean="0"/>
              <a:t>The </a:t>
            </a:r>
            <a:r>
              <a:rPr lang="en-US" dirty="0"/>
              <a:t>expectations at </a:t>
            </a:r>
            <a:r>
              <a:rPr lang="en-US" dirty="0" err="1"/>
              <a:t>Ducketts</a:t>
            </a:r>
            <a:r>
              <a:rPr lang="en-US" dirty="0"/>
              <a:t> Lane are:</a:t>
            </a:r>
          </a:p>
          <a:p>
            <a:pPr lvl="1" algn="ctr">
              <a:buNone/>
            </a:pPr>
            <a:r>
              <a:rPr lang="en-US" b="1" dirty="0"/>
              <a:t>Respectful</a:t>
            </a:r>
          </a:p>
          <a:p>
            <a:pPr lvl="1" algn="ctr">
              <a:buNone/>
            </a:pPr>
            <a:r>
              <a:rPr lang="en-US" b="1" dirty="0"/>
              <a:t>Responsible</a:t>
            </a:r>
          </a:p>
          <a:p>
            <a:pPr lvl="1" algn="ctr">
              <a:buNone/>
            </a:pPr>
            <a:r>
              <a:rPr lang="en-US" b="1" dirty="0" smtClean="0"/>
              <a:t>Ready</a:t>
            </a:r>
          </a:p>
          <a:p>
            <a:pPr algn="ctr"/>
            <a:r>
              <a:rPr lang="en-US" dirty="0" smtClean="0"/>
              <a:t>Students’ positive behavior is rewarded with Owl Feathers and they can trade in for a reward in the morning or at the end of the class period.</a:t>
            </a:r>
            <a:endParaRPr lang="en-US" dirty="0"/>
          </a:p>
          <a:p>
            <a:endParaRPr lang="en-US" dirty="0" smtClean="0"/>
          </a:p>
          <a:p>
            <a:pPr>
              <a:buNone/>
            </a:pPr>
            <a:endParaRPr lang="en-US" dirty="0"/>
          </a:p>
        </p:txBody>
      </p:sp>
      <p:sp>
        <p:nvSpPr>
          <p:cNvPr id="3" name="Title 2"/>
          <p:cNvSpPr>
            <a:spLocks noGrp="1"/>
          </p:cNvSpPr>
          <p:nvPr>
            <p:ph type="title"/>
          </p:nvPr>
        </p:nvSpPr>
        <p:spPr/>
        <p:txBody>
          <a:bodyPr/>
          <a:lstStyle/>
          <a:p>
            <a:pPr algn="l"/>
            <a:r>
              <a:rPr lang="en-US" dirty="0" smtClean="0"/>
              <a:t>      PBIS at </a:t>
            </a:r>
            <a:r>
              <a:rPr lang="en-US" dirty="0" err="1" smtClean="0"/>
              <a:t>Ducketts</a:t>
            </a:r>
            <a:r>
              <a:rPr lang="en-US" dirty="0" smtClean="0"/>
              <a:t> Lane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5466"/>
          </a:xfrm>
        </p:spPr>
        <p:txBody>
          <a:bodyPr/>
          <a:lstStyle/>
          <a:p>
            <a:r>
              <a:rPr lang="en-US" dirty="0" smtClean="0"/>
              <a:t>PBIS</a:t>
            </a:r>
            <a:endParaRPr lang="en-US" dirty="0"/>
          </a:p>
        </p:txBody>
      </p:sp>
      <p:sp>
        <p:nvSpPr>
          <p:cNvPr id="3" name="Content Placeholder 2"/>
          <p:cNvSpPr>
            <a:spLocks noGrp="1"/>
          </p:cNvSpPr>
          <p:nvPr>
            <p:ph idx="1"/>
          </p:nvPr>
        </p:nvSpPr>
        <p:spPr>
          <a:xfrm>
            <a:off x="549275" y="1063042"/>
            <a:ext cx="8042276" cy="5536099"/>
          </a:xfrm>
        </p:spPr>
        <p:txBody>
          <a:bodyPr numCol="1">
            <a:normAutofit fontScale="47500" lnSpcReduction="20000"/>
          </a:bodyPr>
          <a:lstStyle/>
          <a:p>
            <a:pPr algn="ctr">
              <a:buNone/>
            </a:pPr>
            <a:r>
              <a:rPr lang="en-US" sz="5900" dirty="0"/>
              <a:t>Character Traits Lessons in the classrooms every </a:t>
            </a:r>
            <a:r>
              <a:rPr lang="en-US" sz="5900" dirty="0" smtClean="0"/>
              <a:t>month</a:t>
            </a:r>
          </a:p>
          <a:p>
            <a:pPr algn="ctr">
              <a:buNone/>
            </a:pPr>
            <a:r>
              <a:rPr lang="en-US" sz="8000" b="1" dirty="0"/>
              <a:t>PBIS </a:t>
            </a:r>
            <a:r>
              <a:rPr lang="en-US" sz="8000" b="1" dirty="0" smtClean="0"/>
              <a:t>Theme: STRENGTHS</a:t>
            </a:r>
          </a:p>
          <a:p>
            <a:pPr>
              <a:buNone/>
            </a:pPr>
            <a:r>
              <a:rPr lang="en-US" sz="8000" dirty="0" smtClean="0"/>
              <a:t>Achieving 			Discoverer</a:t>
            </a:r>
          </a:p>
          <a:p>
            <a:pPr>
              <a:buNone/>
            </a:pPr>
            <a:r>
              <a:rPr lang="en-US" sz="8000" dirty="0" smtClean="0"/>
              <a:t>Competitor			Future thinker</a:t>
            </a:r>
          </a:p>
          <a:p>
            <a:pPr>
              <a:buNone/>
            </a:pPr>
            <a:r>
              <a:rPr lang="en-US" sz="8000" dirty="0" smtClean="0"/>
              <a:t>Dependability		Organizer</a:t>
            </a:r>
          </a:p>
          <a:p>
            <a:pPr>
              <a:buNone/>
            </a:pPr>
            <a:r>
              <a:rPr lang="en-US" sz="8000" dirty="0" smtClean="0"/>
              <a:t>Caring				Presence</a:t>
            </a:r>
          </a:p>
          <a:p>
            <a:pPr>
              <a:buNone/>
            </a:pPr>
            <a:r>
              <a:rPr lang="en-US" sz="8000" dirty="0" smtClean="0"/>
              <a:t>Confidence 			Relating</a:t>
            </a:r>
          </a:p>
          <a:p>
            <a:pPr>
              <a:buNone/>
            </a:pPr>
            <a:endParaRPr lang="en-US" sz="8000" dirty="0" smtClean="0"/>
          </a:p>
          <a:p>
            <a:endParaRPr lang="en-US" dirty="0"/>
          </a:p>
        </p:txBody>
      </p:sp>
    </p:spTree>
    <p:extLst>
      <p:ext uri="{BB962C8B-B14F-4D97-AF65-F5344CB8AC3E}">
        <p14:creationId xmlns:p14="http://schemas.microsoft.com/office/powerpoint/2010/main" val="174954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67094"/>
          </a:xfrm>
        </p:spPr>
        <p:txBody>
          <a:bodyPr/>
          <a:lstStyle/>
          <a:p>
            <a:r>
              <a:rPr lang="en-US" dirty="0" smtClean="0"/>
              <a:t>3</a:t>
            </a:r>
            <a:r>
              <a:rPr lang="en-US" baseline="30000" dirty="0" smtClean="0"/>
              <a:t>rd</a:t>
            </a:r>
            <a:r>
              <a:rPr lang="en-US" dirty="0" smtClean="0"/>
              <a:t> Grade Teachers</a:t>
            </a:r>
            <a:endParaRPr lang="en-US" dirty="0"/>
          </a:p>
        </p:txBody>
      </p:sp>
      <p:sp>
        <p:nvSpPr>
          <p:cNvPr id="3" name="Content Placeholder 2"/>
          <p:cNvSpPr>
            <a:spLocks noGrp="1"/>
          </p:cNvSpPr>
          <p:nvPr>
            <p:ph sz="half" idx="1"/>
          </p:nvPr>
        </p:nvSpPr>
        <p:spPr>
          <a:xfrm>
            <a:off x="116670" y="1353805"/>
            <a:ext cx="4795484" cy="5331479"/>
          </a:xfrm>
        </p:spPr>
        <p:txBody>
          <a:bodyPr>
            <a:normAutofit lnSpcReduction="10000"/>
          </a:bodyPr>
          <a:lstStyle/>
          <a:p>
            <a:r>
              <a:rPr lang="en-US" dirty="0" smtClean="0"/>
              <a:t>Mrs. McWilliams (ITL)</a:t>
            </a:r>
          </a:p>
          <a:p>
            <a:r>
              <a:rPr lang="en-US" dirty="0" smtClean="0"/>
              <a:t>Ms. Lawn</a:t>
            </a:r>
          </a:p>
          <a:p>
            <a:r>
              <a:rPr lang="en-US" dirty="0" smtClean="0"/>
              <a:t>Ms. Cho</a:t>
            </a:r>
          </a:p>
          <a:p>
            <a:r>
              <a:rPr lang="en-US" dirty="0" smtClean="0"/>
              <a:t>Mr. </a:t>
            </a:r>
            <a:r>
              <a:rPr lang="en-US" dirty="0" err="1" smtClean="0"/>
              <a:t>Sporgitas</a:t>
            </a:r>
            <a:endParaRPr lang="en-US" dirty="0" smtClean="0"/>
          </a:p>
          <a:p>
            <a:r>
              <a:rPr lang="en-US" dirty="0" smtClean="0"/>
              <a:t>Ms. </a:t>
            </a:r>
            <a:r>
              <a:rPr lang="en-US" dirty="0" err="1" smtClean="0"/>
              <a:t>Abelman</a:t>
            </a:r>
            <a:endParaRPr lang="en-US" dirty="0" smtClean="0"/>
          </a:p>
          <a:p>
            <a:r>
              <a:rPr lang="en-US" dirty="0" smtClean="0"/>
              <a:t>Mr. </a:t>
            </a:r>
            <a:r>
              <a:rPr lang="en-US" dirty="0" err="1" smtClean="0"/>
              <a:t>Bredland</a:t>
            </a:r>
            <a:endParaRPr lang="en-US" dirty="0" smtClean="0"/>
          </a:p>
          <a:p>
            <a:r>
              <a:rPr lang="en-US" dirty="0" smtClean="0"/>
              <a:t>Mrs. </a:t>
            </a:r>
            <a:r>
              <a:rPr lang="en-US" dirty="0" err="1" smtClean="0"/>
              <a:t>Lerman</a:t>
            </a:r>
            <a:r>
              <a:rPr lang="en-US" dirty="0" smtClean="0"/>
              <a:t> (</a:t>
            </a:r>
            <a:r>
              <a:rPr lang="en-US" dirty="0" err="1" smtClean="0"/>
              <a:t>paraeducator</a:t>
            </a:r>
            <a:r>
              <a:rPr lang="en-US" dirty="0" smtClean="0"/>
              <a:t>)</a:t>
            </a:r>
          </a:p>
          <a:p>
            <a:r>
              <a:rPr lang="en-US" dirty="0" smtClean="0"/>
              <a:t>Mrs. Tracy (Special Educator)</a:t>
            </a:r>
          </a:p>
          <a:p>
            <a:r>
              <a:rPr lang="en-US" dirty="0" smtClean="0"/>
              <a:t>Mrs. McClelland (Special Ed Para)</a:t>
            </a:r>
          </a:p>
          <a:p>
            <a:r>
              <a:rPr lang="en-US" dirty="0" smtClean="0"/>
              <a:t>Mrs. Kauffman (ESOL Teacher)</a:t>
            </a:r>
          </a:p>
          <a:p>
            <a:r>
              <a:rPr lang="en-US" dirty="0" smtClean="0"/>
              <a:t>Mrs. Hopkins (Reading Specialist)</a:t>
            </a:r>
          </a:p>
        </p:txBody>
      </p:sp>
      <p:pic>
        <p:nvPicPr>
          <p:cNvPr id="7" name="Picture 6" descr="Photo Aug 21, 1 07 08 PM.jpg"/>
          <p:cNvPicPr>
            <a:picLocks noChangeAspect="1"/>
          </p:cNvPicPr>
          <p:nvPr/>
        </p:nvPicPr>
        <p:blipFill rotWithShape="1">
          <a:blip r:embed="rId2">
            <a:extLst>
              <a:ext uri="{28A0092B-C50C-407E-A947-70E740481C1C}">
                <a14:useLocalDpi xmlns:a14="http://schemas.microsoft.com/office/drawing/2010/main" val="0"/>
              </a:ext>
            </a:extLst>
          </a:blip>
          <a:srcRect b="7734"/>
          <a:stretch/>
        </p:blipFill>
        <p:spPr>
          <a:xfrm rot="10800000">
            <a:off x="4270224" y="1353136"/>
            <a:ext cx="4748180" cy="32857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Dojo</a:t>
            </a:r>
            <a:endParaRPr lang="en-US" dirty="0"/>
          </a:p>
        </p:txBody>
      </p:sp>
      <p:sp>
        <p:nvSpPr>
          <p:cNvPr id="5" name="Content Placeholder 4"/>
          <p:cNvSpPr>
            <a:spLocks noGrp="1"/>
          </p:cNvSpPr>
          <p:nvPr>
            <p:ph idx="1"/>
          </p:nvPr>
        </p:nvSpPr>
        <p:spPr>
          <a:xfrm>
            <a:off x="549275" y="1600201"/>
            <a:ext cx="4376833" cy="4343400"/>
          </a:xfrm>
        </p:spPr>
        <p:txBody>
          <a:bodyPr/>
          <a:lstStyle/>
          <a:p>
            <a:r>
              <a:rPr lang="en-US" dirty="0" smtClean="0"/>
              <a:t>Positive reinforcement strategy.</a:t>
            </a:r>
          </a:p>
          <a:p>
            <a:r>
              <a:rPr lang="en-US" dirty="0" smtClean="0"/>
              <a:t>Students given points for positive behaviors.</a:t>
            </a:r>
          </a:p>
          <a:p>
            <a:r>
              <a:rPr lang="en-US" dirty="0" smtClean="0"/>
              <a:t>Parents can sign up and link to their child’s progress.</a:t>
            </a:r>
            <a:endParaRPr lang="en-US" dirty="0"/>
          </a:p>
        </p:txBody>
      </p:sp>
      <p:pic>
        <p:nvPicPr>
          <p:cNvPr id="7" name="Picture 6" descr="Screen Shot 2015-08-26 at 12.40.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060" y="1658469"/>
            <a:ext cx="4110940" cy="4285132"/>
          </a:xfrm>
          <a:prstGeom prst="rect">
            <a:avLst/>
          </a:prstGeom>
        </p:spPr>
      </p:pic>
    </p:spTree>
    <p:extLst>
      <p:ext uri="{BB962C8B-B14F-4D97-AF65-F5344CB8AC3E}">
        <p14:creationId xmlns:p14="http://schemas.microsoft.com/office/powerpoint/2010/main" val="3663002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 Magic</a:t>
            </a:r>
            <a:endParaRPr lang="en-US" dirty="0"/>
          </a:p>
        </p:txBody>
      </p:sp>
      <p:sp>
        <p:nvSpPr>
          <p:cNvPr id="3" name="Content Placeholder 2"/>
          <p:cNvSpPr>
            <a:spLocks noGrp="1"/>
          </p:cNvSpPr>
          <p:nvPr>
            <p:ph idx="1"/>
          </p:nvPr>
        </p:nvSpPr>
        <p:spPr/>
        <p:txBody>
          <a:bodyPr/>
          <a:lstStyle/>
          <a:p>
            <a:r>
              <a:rPr lang="en-US" dirty="0" smtClean="0"/>
              <a:t>1-2-3 Magic is a warning system which provides the student to independently monitor their behavior when given a verbal reminder.</a:t>
            </a:r>
          </a:p>
          <a:p>
            <a:r>
              <a:rPr lang="en-US" dirty="0" smtClean="0"/>
              <a:t>After the teacher counts to three, the student is asked to take a break to think about their action and then return to the group shortly after.</a:t>
            </a:r>
          </a:p>
          <a:p>
            <a:endParaRPr lang="en-US" dirty="0"/>
          </a:p>
        </p:txBody>
      </p:sp>
    </p:spTree>
    <p:extLst>
      <p:ext uri="{BB962C8B-B14F-4D97-AF65-F5344CB8AC3E}">
        <p14:creationId xmlns:p14="http://schemas.microsoft.com/office/powerpoint/2010/main" val="276873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lstStyle/>
          <a:p>
            <a:r>
              <a:rPr lang="en-US" dirty="0" smtClean="0"/>
              <a:t>We will be using a combination of trade books, The Treasurer series, novels, and magazines to provide instruction at your child’s level.</a:t>
            </a:r>
          </a:p>
          <a:p>
            <a:r>
              <a:rPr lang="en-US" dirty="0" smtClean="0"/>
              <a:t>Students are placed in flexible reading groups to match their instructional level.</a:t>
            </a:r>
            <a:endParaRPr lang="en-US" dirty="0"/>
          </a:p>
        </p:txBody>
      </p:sp>
      <p:pic>
        <p:nvPicPr>
          <p:cNvPr id="4" name="Picture 5"/>
          <p:cNvPicPr>
            <a:picLocks noChangeAspect="1" noChangeArrowheads="1"/>
          </p:cNvPicPr>
          <p:nvPr/>
        </p:nvPicPr>
        <p:blipFill>
          <a:blip r:embed="rId2"/>
          <a:srcRect/>
          <a:stretch>
            <a:fillRect/>
          </a:stretch>
        </p:blipFill>
        <p:spPr bwMode="auto">
          <a:xfrm>
            <a:off x="2971800" y="4942417"/>
            <a:ext cx="3427413" cy="12763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a:t>
            </a:r>
            <a:endParaRPr lang="en-US" dirty="0"/>
          </a:p>
        </p:txBody>
      </p:sp>
      <p:sp>
        <p:nvSpPr>
          <p:cNvPr id="3" name="Content Placeholder 2"/>
          <p:cNvSpPr>
            <a:spLocks noGrp="1"/>
          </p:cNvSpPr>
          <p:nvPr>
            <p:ph idx="1"/>
          </p:nvPr>
        </p:nvSpPr>
        <p:spPr>
          <a:xfrm>
            <a:off x="549275" y="1600201"/>
            <a:ext cx="7197725" cy="4343400"/>
          </a:xfrm>
        </p:spPr>
        <p:txBody>
          <a:bodyPr/>
          <a:lstStyle/>
          <a:p>
            <a:r>
              <a:rPr lang="en-US" dirty="0" smtClean="0"/>
              <a:t>Your child will practice writing for many different purposes including:</a:t>
            </a:r>
          </a:p>
          <a:p>
            <a:pPr lvl="1"/>
            <a:r>
              <a:rPr lang="en-US" dirty="0" smtClean="0"/>
              <a:t>Narrative writing</a:t>
            </a:r>
          </a:p>
          <a:p>
            <a:pPr lvl="1"/>
            <a:r>
              <a:rPr lang="en-US" dirty="0" smtClean="0"/>
              <a:t>Informative writing</a:t>
            </a:r>
          </a:p>
          <a:p>
            <a:pPr lvl="1"/>
            <a:r>
              <a:rPr lang="en-US" dirty="0" smtClean="0"/>
              <a:t>Opinion writing</a:t>
            </a:r>
          </a:p>
          <a:p>
            <a:r>
              <a:rPr lang="en-US" dirty="0" smtClean="0"/>
              <a:t>Your child will write in a variety of formats, such as stories, letters, poems, and reports.</a:t>
            </a:r>
          </a:p>
          <a:p>
            <a:r>
              <a:rPr lang="en-US" dirty="0" smtClean="0"/>
              <a:t>We will also work on cursive writing throughout the year.</a:t>
            </a:r>
          </a:p>
          <a:p>
            <a:pPr lvl="1"/>
            <a:endParaRPr lang="en-US" dirty="0" smtClean="0"/>
          </a:p>
        </p:txBody>
      </p:sp>
      <p:pic>
        <p:nvPicPr>
          <p:cNvPr id="4" name="Picture 6"/>
          <p:cNvPicPr>
            <a:picLocks noChangeAspect="1" noChangeArrowheads="1"/>
          </p:cNvPicPr>
          <p:nvPr/>
        </p:nvPicPr>
        <p:blipFill>
          <a:blip r:embed="rId2"/>
          <a:srcRect/>
          <a:stretch>
            <a:fillRect/>
          </a:stretch>
        </p:blipFill>
        <p:spPr bwMode="auto">
          <a:xfrm>
            <a:off x="7747000" y="1600201"/>
            <a:ext cx="1216025" cy="4038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a:t>
            </a:r>
            <a:endParaRPr lang="en-US" dirty="0"/>
          </a:p>
        </p:txBody>
      </p:sp>
      <p:sp>
        <p:nvSpPr>
          <p:cNvPr id="3" name="Content Placeholder 2"/>
          <p:cNvSpPr>
            <a:spLocks noGrp="1"/>
          </p:cNvSpPr>
          <p:nvPr>
            <p:ph idx="1"/>
          </p:nvPr>
        </p:nvSpPr>
        <p:spPr>
          <a:xfrm>
            <a:off x="549275" y="1600200"/>
            <a:ext cx="6613525" cy="4952999"/>
          </a:xfrm>
        </p:spPr>
        <p:txBody>
          <a:bodyPr>
            <a:normAutofit/>
          </a:bodyPr>
          <a:lstStyle/>
          <a:p>
            <a:pPr lvl="1"/>
            <a:r>
              <a:rPr lang="en-US" dirty="0" smtClean="0"/>
              <a:t>Unit I: Changing Communities</a:t>
            </a:r>
          </a:p>
          <a:p>
            <a:pPr lvl="1"/>
            <a:r>
              <a:rPr lang="en-US" dirty="0" smtClean="0"/>
              <a:t>Unit II: Mapping our World</a:t>
            </a:r>
          </a:p>
          <a:p>
            <a:pPr lvl="1"/>
            <a:r>
              <a:rPr lang="en-US" dirty="0" smtClean="0"/>
              <a:t>Unit III: Money Matters</a:t>
            </a:r>
          </a:p>
          <a:p>
            <a:pPr lvl="1"/>
            <a:r>
              <a:rPr lang="en-US" dirty="0" smtClean="0"/>
              <a:t>Unit IV: The Citizen and the Community</a:t>
            </a:r>
          </a:p>
          <a:p>
            <a:r>
              <a:rPr lang="en-US" dirty="0" smtClean="0"/>
              <a:t>Social Studies lessons will be presented through interactive activities that include role-playing, creating products and in-depth discussions.</a:t>
            </a:r>
            <a:endParaRPr lang="en-US" dirty="0"/>
          </a:p>
        </p:txBody>
      </p:sp>
      <p:pic>
        <p:nvPicPr>
          <p:cNvPr id="4" name="Picture 3"/>
          <p:cNvPicPr>
            <a:picLocks noChangeAspect="1"/>
          </p:cNvPicPr>
          <p:nvPr/>
        </p:nvPicPr>
        <p:blipFill>
          <a:blip r:embed="rId2"/>
          <a:stretch>
            <a:fillRect/>
          </a:stretch>
        </p:blipFill>
        <p:spPr>
          <a:xfrm>
            <a:off x="6629400" y="1600200"/>
            <a:ext cx="2226733" cy="22492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4967288" y="5314950"/>
            <a:ext cx="3906837" cy="1108075"/>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sp>
        <p:nvSpPr>
          <p:cNvPr id="20" name="Oval 19"/>
          <p:cNvSpPr/>
          <p:nvPr/>
        </p:nvSpPr>
        <p:spPr>
          <a:xfrm>
            <a:off x="2744788" y="4357688"/>
            <a:ext cx="3036887" cy="11080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Oval 20"/>
          <p:cNvSpPr/>
          <p:nvPr/>
        </p:nvSpPr>
        <p:spPr>
          <a:xfrm>
            <a:off x="5614988" y="3371850"/>
            <a:ext cx="3035300" cy="11080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Oval 21"/>
          <p:cNvSpPr/>
          <p:nvPr/>
        </p:nvSpPr>
        <p:spPr>
          <a:xfrm>
            <a:off x="1074738" y="3171825"/>
            <a:ext cx="3035300" cy="11080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 name="Oval 22"/>
          <p:cNvSpPr/>
          <p:nvPr/>
        </p:nvSpPr>
        <p:spPr>
          <a:xfrm>
            <a:off x="4278313" y="1765300"/>
            <a:ext cx="3606800" cy="13160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4" name="Oval 23"/>
          <p:cNvSpPr/>
          <p:nvPr/>
        </p:nvSpPr>
        <p:spPr>
          <a:xfrm>
            <a:off x="1074738" y="1631950"/>
            <a:ext cx="3035300" cy="11080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43" name="TextBox 2"/>
          <p:cNvSpPr txBox="1">
            <a:spLocks noChangeArrowheads="1"/>
          </p:cNvSpPr>
          <p:nvPr/>
        </p:nvSpPr>
        <p:spPr bwMode="auto">
          <a:xfrm>
            <a:off x="0" y="-215900"/>
            <a:ext cx="9144000" cy="1201738"/>
          </a:xfrm>
          <a:prstGeom prst="rect">
            <a:avLst/>
          </a:prstGeom>
          <a:solidFill>
            <a:schemeClr val="tx2"/>
          </a:solidFill>
          <a:ln w="9525">
            <a:noFill/>
            <a:miter lim="800000"/>
            <a:headEnd/>
            <a:tailEnd/>
          </a:ln>
        </p:spPr>
        <p:txBody>
          <a:bodyPr anchor="ctr">
            <a:prstTxWarp prst="textNoShape">
              <a:avLst/>
            </a:prstTxWarp>
            <a:spAutoFit/>
          </a:bodyPr>
          <a:lstStyle/>
          <a:p>
            <a:pPr algn="ctr"/>
            <a:r>
              <a:rPr lang="en-US" sz="4400">
                <a:solidFill>
                  <a:schemeClr val="bg1"/>
                </a:solidFill>
              </a:rPr>
              <a:t>WORD STUDY </a:t>
            </a:r>
          </a:p>
          <a:p>
            <a:pPr algn="ctr"/>
            <a:r>
              <a:rPr lang="en-US" sz="2800">
                <a:solidFill>
                  <a:schemeClr val="bg1"/>
                </a:solidFill>
              </a:rPr>
              <a:t>A Powerful New Approach</a:t>
            </a:r>
          </a:p>
        </p:txBody>
      </p:sp>
      <p:sp>
        <p:nvSpPr>
          <p:cNvPr id="14344" name="TextBox 4"/>
          <p:cNvSpPr txBox="1">
            <a:spLocks noChangeArrowheads="1"/>
          </p:cNvSpPr>
          <p:nvPr/>
        </p:nvSpPr>
        <p:spPr bwMode="auto">
          <a:xfrm>
            <a:off x="1516171" y="3354388"/>
            <a:ext cx="2312879" cy="708025"/>
          </a:xfrm>
          <a:prstGeom prst="rect">
            <a:avLst/>
          </a:prstGeom>
          <a:noFill/>
          <a:ln w="9525">
            <a:noFill/>
            <a:miter lim="800000"/>
            <a:headEnd/>
            <a:tailEnd/>
          </a:ln>
        </p:spPr>
        <p:txBody>
          <a:bodyPr wrap="square">
            <a:prstTxWarp prst="textNoShape">
              <a:avLst/>
            </a:prstTxWarp>
            <a:spAutoFit/>
          </a:bodyPr>
          <a:lstStyle/>
          <a:p>
            <a:r>
              <a:rPr lang="en-US" sz="4000" dirty="0">
                <a:ea typeface="Arial" pitchFamily="-110" charset="0"/>
                <a:cs typeface="Arial" pitchFamily="-110" charset="0"/>
              </a:rPr>
              <a:t>Suffixes</a:t>
            </a:r>
          </a:p>
        </p:txBody>
      </p:sp>
      <p:sp>
        <p:nvSpPr>
          <p:cNvPr id="14345" name="TextBox 5"/>
          <p:cNvSpPr txBox="1">
            <a:spLocks noChangeArrowheads="1"/>
          </p:cNvSpPr>
          <p:nvPr/>
        </p:nvSpPr>
        <p:spPr bwMode="auto">
          <a:xfrm>
            <a:off x="2819400" y="4495800"/>
            <a:ext cx="3276600" cy="1077913"/>
          </a:xfrm>
          <a:prstGeom prst="rect">
            <a:avLst/>
          </a:prstGeom>
          <a:noFill/>
          <a:ln w="9525">
            <a:noFill/>
            <a:miter lim="800000"/>
            <a:headEnd/>
            <a:tailEnd/>
          </a:ln>
        </p:spPr>
        <p:txBody>
          <a:bodyPr>
            <a:prstTxWarp prst="textNoShape">
              <a:avLst/>
            </a:prstTxWarp>
            <a:spAutoFit/>
          </a:bodyPr>
          <a:lstStyle/>
          <a:p>
            <a:pPr algn="ctr"/>
            <a:r>
              <a:rPr lang="en-US" sz="3200">
                <a:ea typeface="Arial" pitchFamily="-110" charset="0"/>
                <a:cs typeface="Arial" pitchFamily="-110" charset="0"/>
              </a:rPr>
              <a:t>Greek &amp; Latin Roots</a:t>
            </a:r>
          </a:p>
        </p:txBody>
      </p:sp>
      <p:sp>
        <p:nvSpPr>
          <p:cNvPr id="14346" name="TextBox 6"/>
          <p:cNvSpPr txBox="1">
            <a:spLocks noChangeArrowheads="1"/>
          </p:cNvSpPr>
          <p:nvPr/>
        </p:nvSpPr>
        <p:spPr bwMode="auto">
          <a:xfrm>
            <a:off x="4554538" y="2024063"/>
            <a:ext cx="3468687" cy="708025"/>
          </a:xfrm>
          <a:prstGeom prst="rect">
            <a:avLst/>
          </a:prstGeom>
          <a:noFill/>
          <a:ln w="9525">
            <a:noFill/>
            <a:miter lim="800000"/>
            <a:headEnd/>
            <a:tailEnd/>
          </a:ln>
        </p:spPr>
        <p:txBody>
          <a:bodyPr>
            <a:prstTxWarp prst="textNoShape">
              <a:avLst/>
            </a:prstTxWarp>
            <a:spAutoFit/>
          </a:bodyPr>
          <a:lstStyle/>
          <a:p>
            <a:pPr algn="ctr"/>
            <a:r>
              <a:rPr lang="en-US" sz="4000">
                <a:ea typeface="Arial" pitchFamily="-110" charset="0"/>
                <a:cs typeface="Arial" pitchFamily="-110" charset="0"/>
              </a:rPr>
              <a:t>Prefixes</a:t>
            </a:r>
          </a:p>
        </p:txBody>
      </p:sp>
      <p:sp>
        <p:nvSpPr>
          <p:cNvPr id="14347" name="TextBox 7"/>
          <p:cNvSpPr txBox="1">
            <a:spLocks noChangeArrowheads="1"/>
          </p:cNvSpPr>
          <p:nvPr/>
        </p:nvSpPr>
        <p:spPr bwMode="auto">
          <a:xfrm>
            <a:off x="1516171" y="1779588"/>
            <a:ext cx="2455754" cy="708025"/>
          </a:xfrm>
          <a:prstGeom prst="rect">
            <a:avLst/>
          </a:prstGeom>
          <a:noFill/>
          <a:ln w="9525">
            <a:noFill/>
            <a:miter lim="800000"/>
            <a:headEnd/>
            <a:tailEnd/>
          </a:ln>
        </p:spPr>
        <p:txBody>
          <a:bodyPr wrap="square">
            <a:prstTxWarp prst="textNoShape">
              <a:avLst/>
            </a:prstTxWarp>
            <a:spAutoFit/>
          </a:bodyPr>
          <a:lstStyle/>
          <a:p>
            <a:r>
              <a:rPr lang="en-US" sz="4000" dirty="0">
                <a:ea typeface="Arial" pitchFamily="-110" charset="0"/>
                <a:cs typeface="Arial" pitchFamily="-110" charset="0"/>
              </a:rPr>
              <a:t>Phonics</a:t>
            </a:r>
          </a:p>
        </p:txBody>
      </p:sp>
      <p:sp>
        <p:nvSpPr>
          <p:cNvPr id="14348" name="TextBox 8"/>
          <p:cNvSpPr txBox="1">
            <a:spLocks noChangeArrowheads="1"/>
          </p:cNvSpPr>
          <p:nvPr/>
        </p:nvSpPr>
        <p:spPr bwMode="auto">
          <a:xfrm>
            <a:off x="5867400" y="5562600"/>
            <a:ext cx="4110038" cy="708025"/>
          </a:xfrm>
          <a:prstGeom prst="rect">
            <a:avLst/>
          </a:prstGeom>
          <a:noFill/>
          <a:ln w="9525">
            <a:noFill/>
            <a:miter lim="800000"/>
            <a:headEnd/>
            <a:tailEnd/>
          </a:ln>
        </p:spPr>
        <p:txBody>
          <a:bodyPr>
            <a:prstTxWarp prst="textNoShape">
              <a:avLst/>
            </a:prstTxWarp>
            <a:spAutoFit/>
          </a:bodyPr>
          <a:lstStyle/>
          <a:p>
            <a:r>
              <a:rPr lang="en-US" sz="4000">
                <a:ea typeface="Arial" pitchFamily="-110" charset="0"/>
                <a:cs typeface="Arial" pitchFamily="-110" charset="0"/>
              </a:rPr>
              <a:t>Spelling</a:t>
            </a:r>
          </a:p>
        </p:txBody>
      </p:sp>
      <p:sp>
        <p:nvSpPr>
          <p:cNvPr id="14349" name="TextBox 9"/>
          <p:cNvSpPr txBox="1">
            <a:spLocks noChangeArrowheads="1"/>
          </p:cNvSpPr>
          <p:nvPr/>
        </p:nvSpPr>
        <p:spPr bwMode="auto">
          <a:xfrm>
            <a:off x="5867400" y="3565525"/>
            <a:ext cx="2895600" cy="708025"/>
          </a:xfrm>
          <a:prstGeom prst="rect">
            <a:avLst/>
          </a:prstGeom>
          <a:noFill/>
          <a:ln w="9525">
            <a:noFill/>
            <a:miter lim="800000"/>
            <a:headEnd/>
            <a:tailEnd/>
          </a:ln>
        </p:spPr>
        <p:txBody>
          <a:bodyPr>
            <a:prstTxWarp prst="textNoShape">
              <a:avLst/>
            </a:prstTxWarp>
            <a:spAutoFit/>
          </a:bodyPr>
          <a:lstStyle/>
          <a:p>
            <a:r>
              <a:rPr lang="en-US" sz="4000">
                <a:ea typeface="Arial" pitchFamily="-110" charset="0"/>
                <a:cs typeface="Arial" pitchFamily="-110" charset="0"/>
              </a:rPr>
              <a:t>Vocabulary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74638"/>
            <a:ext cx="8229600" cy="868362"/>
          </a:xfrm>
        </p:spPr>
        <p:txBody>
          <a:bodyPr/>
          <a:lstStyle/>
          <a:p>
            <a:r>
              <a:rPr lang="en-US" b="1">
                <a:solidFill>
                  <a:srgbClr val="72BFC5"/>
                </a:solidFill>
                <a:ea typeface="ＭＳ Ｐゴシック" pitchFamily="-110" charset="-128"/>
                <a:cs typeface="ＭＳ Ｐゴシック" pitchFamily="-110" charset="-128"/>
              </a:rPr>
              <a:t>Word Study</a:t>
            </a:r>
          </a:p>
        </p:txBody>
      </p:sp>
      <p:sp>
        <p:nvSpPr>
          <p:cNvPr id="22530" name="Text Placeholder 6"/>
          <p:cNvSpPr>
            <a:spLocks noGrp="1"/>
          </p:cNvSpPr>
          <p:nvPr>
            <p:ph type="body" sz="quarter" idx="3"/>
          </p:nvPr>
        </p:nvSpPr>
        <p:spPr>
          <a:xfrm>
            <a:off x="4645025" y="1066800"/>
            <a:ext cx="4041775" cy="533400"/>
          </a:xfrm>
        </p:spPr>
        <p:txBody>
          <a:bodyPr/>
          <a:lstStyle/>
          <a:p>
            <a:pPr algn="ctr"/>
            <a:r>
              <a:rPr lang="en-US" sz="3600">
                <a:solidFill>
                  <a:srgbClr val="FF0000"/>
                </a:solidFill>
                <a:ea typeface="ＭＳ Ｐゴシック" pitchFamily="-110" charset="-128"/>
                <a:cs typeface="ＭＳ Ｐゴシック" pitchFamily="-110" charset="-128"/>
              </a:rPr>
              <a:t>NOW</a:t>
            </a:r>
          </a:p>
        </p:txBody>
      </p:sp>
      <p:sp>
        <p:nvSpPr>
          <p:cNvPr id="8" name="Content Placeholder 7"/>
          <p:cNvSpPr>
            <a:spLocks noGrp="1"/>
          </p:cNvSpPr>
          <p:nvPr>
            <p:ph sz="quarter" idx="4"/>
          </p:nvPr>
        </p:nvSpPr>
        <p:spPr>
          <a:xfrm>
            <a:off x="4645025" y="1676400"/>
            <a:ext cx="4194175" cy="4953000"/>
          </a:xfrm>
        </p:spPr>
        <p:txBody>
          <a:bodyPr>
            <a:normAutofit/>
          </a:bodyPr>
          <a:lstStyle/>
          <a:p>
            <a:r>
              <a:rPr lang="en-US" dirty="0">
                <a:ea typeface="ＭＳ Ｐゴシック" pitchFamily="-110" charset="-128"/>
                <a:cs typeface="ＭＳ Ｐゴシック" pitchFamily="-110" charset="-128"/>
              </a:rPr>
              <a:t>Word lists are organized through meaningful roots or patterns </a:t>
            </a:r>
          </a:p>
          <a:p>
            <a:r>
              <a:rPr lang="en-US" dirty="0">
                <a:ea typeface="ＭＳ Ｐゴシック" pitchFamily="-110" charset="-128"/>
                <a:cs typeface="ＭＳ Ｐゴシック" pitchFamily="-110" charset="-128"/>
              </a:rPr>
              <a:t>Expand and deepen word knowledge during content-area study</a:t>
            </a:r>
            <a:endParaRPr lang="en-US" dirty="0" smtClean="0">
              <a:ea typeface="ＭＳ Ｐゴシック" pitchFamily="-110" charset="-128"/>
              <a:cs typeface="ＭＳ Ｐゴシック" pitchFamily="-110" charset="-128"/>
            </a:endParaRPr>
          </a:p>
          <a:p>
            <a:r>
              <a:rPr lang="en-US" dirty="0" smtClean="0">
                <a:ea typeface="ＭＳ Ｐゴシック" pitchFamily="-110" charset="-128"/>
                <a:cs typeface="ＭＳ Ｐゴシック" pitchFamily="-110" charset="-128"/>
              </a:rPr>
              <a:t>Applied </a:t>
            </a:r>
            <a:r>
              <a:rPr lang="en-US" dirty="0">
                <a:ea typeface="ＭＳ Ｐゴシック" pitchFamily="-110" charset="-128"/>
                <a:cs typeface="ＭＳ Ｐゴシック" pitchFamily="-110" charset="-128"/>
              </a:rPr>
              <a:t>spelling and language conventions tests</a:t>
            </a:r>
          </a:p>
          <a:p>
            <a:pPr>
              <a:buFontTx/>
              <a:buNone/>
            </a:pPr>
            <a:r>
              <a:rPr lang="en-US" sz="2000" dirty="0">
                <a:ea typeface="ＭＳ Ｐゴシック" pitchFamily="-110" charset="-128"/>
                <a:cs typeface="ＭＳ Ｐゴシック" pitchFamily="-110" charset="-128"/>
              </a:rPr>
              <a:t>      </a:t>
            </a:r>
          </a:p>
          <a:p>
            <a:pPr>
              <a:buFontTx/>
              <a:buNone/>
            </a:pPr>
            <a:endParaRPr lang="en-US" sz="2000" dirty="0">
              <a:ea typeface="ＭＳ Ｐゴシック" pitchFamily="-110" charset="-128"/>
              <a:cs typeface="ＭＳ Ｐゴシック" pitchFamily="-110" charset="-128"/>
            </a:endParaRPr>
          </a:p>
          <a:p>
            <a:pPr>
              <a:buFontTx/>
              <a:buNone/>
            </a:pPr>
            <a:endParaRPr lang="en-US" dirty="0">
              <a:ea typeface="ＭＳ Ｐゴシック" pitchFamily="-110" charset="-128"/>
              <a:cs typeface="ＭＳ Ｐゴシック" pitchFamily="-110" charset="-128"/>
            </a:endParaRPr>
          </a:p>
        </p:txBody>
      </p:sp>
      <p:pic>
        <p:nvPicPr>
          <p:cNvPr id="22532" name="Content Placeholder 3" descr="6a0163004149d3970d0192ac4ba9ad970d-pi.jpg"/>
          <p:cNvPicPr>
            <a:picLocks noGrp="1" noChangeAspect="1"/>
          </p:cNvPicPr>
          <p:nvPr>
            <p:ph sz="half" idx="2"/>
          </p:nvPr>
        </p:nvPicPr>
        <p:blipFill>
          <a:blip r:embed="rId3"/>
          <a:srcRect t="13326" b="13326"/>
          <a:stretch>
            <a:fillRect/>
          </a:stretch>
        </p:blipFill>
        <p:spPr>
          <a:xfrm>
            <a:off x="152400" y="1143000"/>
            <a:ext cx="2855913" cy="2792413"/>
          </a:xfrm>
        </p:spPr>
      </p:pic>
      <p:pic>
        <p:nvPicPr>
          <p:cNvPr id="22533" name="Picture 4" descr="images.jpg"/>
          <p:cNvPicPr>
            <a:picLocks noChangeAspect="1"/>
          </p:cNvPicPr>
          <p:nvPr/>
        </p:nvPicPr>
        <p:blipFill>
          <a:blip r:embed="rId4"/>
          <a:srcRect/>
          <a:stretch>
            <a:fillRect/>
          </a:stretch>
        </p:blipFill>
        <p:spPr bwMode="auto">
          <a:xfrm>
            <a:off x="1219200" y="4191000"/>
            <a:ext cx="3289300" cy="2463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Nightly Reading Homework</a:t>
            </a:r>
            <a:endParaRPr lang="en-US" dirty="0"/>
          </a:p>
        </p:txBody>
      </p:sp>
      <p:sp>
        <p:nvSpPr>
          <p:cNvPr id="3" name="Content Placeholder 2"/>
          <p:cNvSpPr>
            <a:spLocks noGrp="1"/>
          </p:cNvSpPr>
          <p:nvPr>
            <p:ph idx="1"/>
          </p:nvPr>
        </p:nvSpPr>
        <p:spPr>
          <a:xfrm>
            <a:off x="312208" y="1600201"/>
            <a:ext cx="7544859" cy="4309532"/>
          </a:xfrm>
        </p:spPr>
        <p:txBody>
          <a:bodyPr>
            <a:normAutofit/>
          </a:bodyPr>
          <a:lstStyle/>
          <a:p>
            <a:r>
              <a:rPr lang="en-US" dirty="0" smtClean="0"/>
              <a:t>All students are expected to read each night for at least 20 minutes.</a:t>
            </a:r>
          </a:p>
          <a:p>
            <a:r>
              <a:rPr lang="en-US" dirty="0" smtClean="0"/>
              <a:t>Students complete a writing or word study homework every night.</a:t>
            </a:r>
          </a:p>
          <a:p>
            <a:r>
              <a:rPr lang="en-US" dirty="0" smtClean="0"/>
              <a:t>Homework will be checked on Fridays.</a:t>
            </a:r>
          </a:p>
        </p:txBody>
      </p:sp>
      <p:pic>
        <p:nvPicPr>
          <p:cNvPr id="4" name="Picture 3"/>
          <p:cNvPicPr>
            <a:picLocks noChangeAspect="1"/>
          </p:cNvPicPr>
          <p:nvPr/>
        </p:nvPicPr>
        <p:blipFill>
          <a:blip r:embed="rId2"/>
          <a:stretch>
            <a:fillRect/>
          </a:stretch>
        </p:blipFill>
        <p:spPr>
          <a:xfrm>
            <a:off x="7034389" y="4318001"/>
            <a:ext cx="2109611" cy="220133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00536"/>
          </a:xfrm>
        </p:spPr>
        <p:txBody>
          <a:bodyPr>
            <a:normAutofit fontScale="90000"/>
          </a:bodyPr>
          <a:lstStyle/>
          <a:p>
            <a:r>
              <a:rPr lang="en-US" b="1" dirty="0" smtClean="0"/>
              <a:t>New Direction for </a:t>
            </a:r>
            <a:r>
              <a:rPr lang="en-US" b="1" dirty="0" smtClean="0">
                <a:solidFill>
                  <a:srgbClr val="FF0000"/>
                </a:solidFill>
              </a:rPr>
              <a:t>Standardized</a:t>
            </a:r>
            <a:r>
              <a:rPr lang="en-US" b="1" dirty="0" smtClean="0"/>
              <a:t> Assessments in HCPSS</a:t>
            </a:r>
            <a:endParaRPr lang="en-US" b="1"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Measures of Academic Progress (MAP)</a:t>
            </a:r>
          </a:p>
          <a:p>
            <a:r>
              <a:rPr lang="en-US" dirty="0" smtClean="0"/>
              <a:t>Partnership for Assessment of Readiness for College and Careers (PARCC)  </a:t>
            </a:r>
          </a:p>
          <a:p>
            <a:pPr>
              <a:buNone/>
            </a:pPr>
            <a:endParaRPr lang="en-US" dirty="0"/>
          </a:p>
        </p:txBody>
      </p:sp>
      <p:pic>
        <p:nvPicPr>
          <p:cNvPr id="4" name="Picture 3" descr="images.jpg"/>
          <p:cNvPicPr>
            <a:picLocks noChangeAspect="1"/>
          </p:cNvPicPr>
          <p:nvPr/>
        </p:nvPicPr>
        <p:blipFill>
          <a:blip r:embed="rId3"/>
          <a:stretch>
            <a:fillRect/>
          </a:stretch>
        </p:blipFill>
        <p:spPr>
          <a:xfrm>
            <a:off x="2650254" y="1875174"/>
            <a:ext cx="3857091" cy="2557419"/>
          </a:xfrm>
          <a:prstGeom prst="rect">
            <a:avLst/>
          </a:prstGeom>
        </p:spPr>
      </p:pic>
    </p:spTree>
    <p:extLst>
      <p:ext uri="{BB962C8B-B14F-4D97-AF65-F5344CB8AC3E}">
        <p14:creationId xmlns:p14="http://schemas.microsoft.com/office/powerpoint/2010/main" val="24454150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Measures of Academic Progress (MAP)</a:t>
            </a:r>
            <a:endParaRPr lang="en-US" dirty="0"/>
          </a:p>
        </p:txBody>
      </p:sp>
      <p:pic>
        <p:nvPicPr>
          <p:cNvPr id="4" name="Picture 3" descr="Screen shot 2013-07-24 at 9.08.25 AM.png"/>
          <p:cNvPicPr>
            <a:picLocks noChangeAspect="1"/>
          </p:cNvPicPr>
          <p:nvPr/>
        </p:nvPicPr>
        <p:blipFill>
          <a:blip r:embed="rId3"/>
          <a:stretch>
            <a:fillRect/>
          </a:stretch>
        </p:blipFill>
        <p:spPr>
          <a:xfrm>
            <a:off x="6230450" y="5018250"/>
            <a:ext cx="2551366" cy="1261187"/>
          </a:xfrm>
          <a:prstGeom prst="rect">
            <a:avLst/>
          </a:prstGeom>
        </p:spPr>
      </p:pic>
      <p:sp>
        <p:nvSpPr>
          <p:cNvPr id="8" name="TextBox 7"/>
          <p:cNvSpPr txBox="1"/>
          <p:nvPr/>
        </p:nvSpPr>
        <p:spPr>
          <a:xfrm>
            <a:off x="339825" y="6279437"/>
            <a:ext cx="5616004" cy="307777"/>
          </a:xfrm>
          <a:prstGeom prst="rect">
            <a:avLst/>
          </a:prstGeom>
          <a:noFill/>
        </p:spPr>
        <p:txBody>
          <a:bodyPr wrap="square" rtlCol="0">
            <a:spAutoFit/>
          </a:bodyPr>
          <a:lstStyle/>
          <a:p>
            <a:r>
              <a:rPr lang="en-US" sz="1400" dirty="0" err="1" smtClean="0"/>
              <a:t>http://www.nwea.org/products-services/assessments/help-all-kids-learn</a:t>
            </a:r>
            <a:endParaRPr lang="en-US" sz="1400" dirty="0"/>
          </a:p>
        </p:txBody>
      </p:sp>
      <p:pic>
        <p:nvPicPr>
          <p:cNvPr id="9" name="Picture 8" descr="Screen shot 2013-07-24 at 9.28.22 AM.png"/>
          <p:cNvPicPr>
            <a:picLocks noChangeAspect="1"/>
          </p:cNvPicPr>
          <p:nvPr/>
        </p:nvPicPr>
        <p:blipFill>
          <a:blip r:embed="rId4"/>
          <a:stretch>
            <a:fillRect/>
          </a:stretch>
        </p:blipFill>
        <p:spPr>
          <a:xfrm>
            <a:off x="0" y="1691448"/>
            <a:ext cx="9144000" cy="3838323"/>
          </a:xfrm>
          <a:prstGeom prst="rect">
            <a:avLst/>
          </a:prstGeom>
        </p:spPr>
      </p:pic>
    </p:spTree>
    <p:extLst>
      <p:ext uri="{BB962C8B-B14F-4D97-AF65-F5344CB8AC3E}">
        <p14:creationId xmlns:p14="http://schemas.microsoft.com/office/powerpoint/2010/main" val="12454086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Questions/Answers</a:t>
            </a:r>
            <a:br>
              <a:rPr lang="en-US" dirty="0" smtClean="0"/>
            </a:br>
            <a:r>
              <a:rPr lang="en-US" sz="3000" dirty="0" smtClean="0"/>
              <a:t>Tonight is a Visitation Night</a:t>
            </a:r>
            <a:endParaRPr lang="en-US" sz="3000" dirty="0"/>
          </a:p>
        </p:txBody>
      </p:sp>
      <p:sp>
        <p:nvSpPr>
          <p:cNvPr id="3" name="Content Placeholder 2"/>
          <p:cNvSpPr>
            <a:spLocks noGrp="1"/>
          </p:cNvSpPr>
          <p:nvPr>
            <p:ph idx="1"/>
          </p:nvPr>
        </p:nvSpPr>
        <p:spPr/>
        <p:txBody>
          <a:bodyPr>
            <a:normAutofit/>
          </a:bodyPr>
          <a:lstStyle/>
          <a:p>
            <a:r>
              <a:rPr lang="en-US" sz="2800" dirty="0" smtClean="0"/>
              <a:t>Your name &amp; Child’s name</a:t>
            </a:r>
          </a:p>
          <a:p>
            <a:r>
              <a:rPr lang="en-US" sz="2800" dirty="0" smtClean="0"/>
              <a:t>Questions</a:t>
            </a:r>
          </a:p>
          <a:p>
            <a:endParaRPr lang="en-US" sz="2800" dirty="0"/>
          </a:p>
        </p:txBody>
      </p:sp>
      <p:pic>
        <p:nvPicPr>
          <p:cNvPr id="4" name="Picture 3"/>
          <p:cNvPicPr>
            <a:picLocks noChangeAspect="1"/>
          </p:cNvPicPr>
          <p:nvPr/>
        </p:nvPicPr>
        <p:blipFill>
          <a:blip r:embed="rId2"/>
          <a:stretch>
            <a:fillRect/>
          </a:stretch>
        </p:blipFill>
        <p:spPr>
          <a:xfrm>
            <a:off x="2857500" y="4127500"/>
            <a:ext cx="3429000" cy="2362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9275" y="433708"/>
            <a:ext cx="8042276" cy="1010824"/>
          </a:xfrm>
        </p:spPr>
        <p:txBody>
          <a:bodyPr/>
          <a:lstStyle/>
          <a:p>
            <a:r>
              <a:rPr lang="en-US" sz="4800" b="1" dirty="0" smtClean="0">
                <a:solidFill>
                  <a:schemeClr val="tx1"/>
                </a:solidFill>
              </a:rPr>
              <a:t>PARCC Assessments</a:t>
            </a:r>
            <a:br>
              <a:rPr lang="en-US" sz="4800" b="1" dirty="0" smtClean="0">
                <a:solidFill>
                  <a:schemeClr val="tx1"/>
                </a:solidFill>
              </a:rPr>
            </a:br>
            <a:endParaRPr lang="en-US" dirty="0"/>
          </a:p>
        </p:txBody>
      </p:sp>
      <p:sp>
        <p:nvSpPr>
          <p:cNvPr id="8" name="TextBox 7"/>
          <p:cNvSpPr txBox="1"/>
          <p:nvPr/>
        </p:nvSpPr>
        <p:spPr>
          <a:xfrm>
            <a:off x="339825" y="6279437"/>
            <a:ext cx="5616004" cy="307777"/>
          </a:xfrm>
          <a:prstGeom prst="rect">
            <a:avLst/>
          </a:prstGeom>
          <a:noFill/>
        </p:spPr>
        <p:txBody>
          <a:bodyPr wrap="square" rtlCol="0">
            <a:spAutoFit/>
          </a:bodyPr>
          <a:lstStyle/>
          <a:p>
            <a:r>
              <a:rPr lang="en-US" sz="1400" dirty="0" err="1" smtClean="0"/>
              <a:t>www.parcconline.org/about-parcc</a:t>
            </a:r>
            <a:endParaRPr lang="en-US" sz="1400" dirty="0"/>
          </a:p>
        </p:txBody>
      </p:sp>
      <p:pic>
        <p:nvPicPr>
          <p:cNvPr id="7" name="Picture 6" descr="Screen shot 2013-07-24 at 9.31.38 AM.png"/>
          <p:cNvPicPr>
            <a:picLocks noChangeAspect="1"/>
          </p:cNvPicPr>
          <p:nvPr/>
        </p:nvPicPr>
        <p:blipFill>
          <a:blip r:embed="rId3"/>
          <a:stretch>
            <a:fillRect/>
          </a:stretch>
        </p:blipFill>
        <p:spPr>
          <a:xfrm>
            <a:off x="3543948" y="5571214"/>
            <a:ext cx="5461000" cy="1016000"/>
          </a:xfrm>
          <a:prstGeom prst="rect">
            <a:avLst/>
          </a:prstGeom>
        </p:spPr>
      </p:pic>
      <p:sp>
        <p:nvSpPr>
          <p:cNvPr id="11" name="TextBox 10"/>
          <p:cNvSpPr txBox="1"/>
          <p:nvPr/>
        </p:nvSpPr>
        <p:spPr>
          <a:xfrm>
            <a:off x="909680" y="1068779"/>
            <a:ext cx="7548520" cy="4031873"/>
          </a:xfrm>
          <a:prstGeom prst="rect">
            <a:avLst/>
          </a:prstGeom>
          <a:noFill/>
        </p:spPr>
        <p:txBody>
          <a:bodyPr wrap="square" rtlCol="0">
            <a:spAutoFit/>
          </a:bodyPr>
          <a:lstStyle/>
          <a:p>
            <a:pPr>
              <a:buFontTx/>
              <a:buChar char="•"/>
            </a:pPr>
            <a:r>
              <a:rPr lang="en-US" sz="3200" dirty="0" smtClean="0"/>
              <a:t> Pathway to college and career readiness</a:t>
            </a:r>
          </a:p>
          <a:p>
            <a:pPr>
              <a:buFontTx/>
              <a:buChar char="•"/>
            </a:pPr>
            <a:r>
              <a:rPr lang="en-US" sz="3200" dirty="0" smtClean="0"/>
              <a:t> Measures full range of CCSS</a:t>
            </a:r>
          </a:p>
          <a:p>
            <a:pPr>
              <a:buFontTx/>
              <a:buChar char="•"/>
            </a:pPr>
            <a:r>
              <a:rPr lang="en-US" sz="3200" dirty="0" smtClean="0"/>
              <a:t> Supports educators in the classroom</a:t>
            </a:r>
          </a:p>
          <a:p>
            <a:pPr>
              <a:buFontTx/>
              <a:buChar char="•"/>
            </a:pPr>
            <a:r>
              <a:rPr lang="en-US" sz="3200" dirty="0" smtClean="0"/>
              <a:t> Makes better use of technology</a:t>
            </a:r>
          </a:p>
          <a:p>
            <a:pPr>
              <a:buFontTx/>
              <a:buChar char="•"/>
            </a:pPr>
            <a:r>
              <a:rPr lang="en-US" sz="3200" dirty="0" smtClean="0"/>
              <a:t> Advances accountability at all levels</a:t>
            </a:r>
          </a:p>
          <a:p>
            <a:pPr>
              <a:buFontTx/>
              <a:buChar char="•"/>
            </a:pPr>
            <a:endParaRPr lang="en-US" sz="3200" dirty="0"/>
          </a:p>
        </p:txBody>
      </p:sp>
    </p:spTree>
    <p:extLst>
      <p:ext uri="{BB962C8B-B14F-4D97-AF65-F5344CB8AC3E}">
        <p14:creationId xmlns:p14="http://schemas.microsoft.com/office/powerpoint/2010/main" val="35213031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New Direction…</a:t>
            </a:r>
            <a:endParaRPr lang="en-US" dirty="0"/>
          </a:p>
        </p:txBody>
      </p:sp>
      <p:sp>
        <p:nvSpPr>
          <p:cNvPr id="3" name="Content Placeholder 2"/>
          <p:cNvSpPr>
            <a:spLocks noGrp="1"/>
          </p:cNvSpPr>
          <p:nvPr>
            <p:ph idx="1"/>
          </p:nvPr>
        </p:nvSpPr>
        <p:spPr/>
        <p:txBody>
          <a:bodyPr>
            <a:normAutofit/>
          </a:bodyPr>
          <a:lstStyle/>
          <a:p>
            <a:pPr lvl="0"/>
            <a:r>
              <a:rPr lang="en-US" dirty="0" smtClean="0"/>
              <a:t>Avoiding </a:t>
            </a:r>
            <a:r>
              <a:rPr lang="en-US" dirty="0"/>
              <a:t>over-testing by replacing formal local assessments with a menu of tasks that can be used at the discretion of each </a:t>
            </a:r>
            <a:r>
              <a:rPr lang="en-US" dirty="0" smtClean="0"/>
              <a:t>teacher.</a:t>
            </a:r>
          </a:p>
          <a:p>
            <a:pPr lvl="0"/>
            <a:r>
              <a:rPr lang="en-US" dirty="0" smtClean="0"/>
              <a:t>Providing </a:t>
            </a:r>
            <a:r>
              <a:rPr lang="en-US" dirty="0"/>
              <a:t>opportunities for students to work with rigorous </a:t>
            </a:r>
            <a:r>
              <a:rPr lang="en-US" dirty="0" smtClean="0"/>
              <a:t>items.</a:t>
            </a:r>
          </a:p>
          <a:p>
            <a:pPr lvl="0"/>
            <a:r>
              <a:rPr lang="en-US" dirty="0" smtClean="0"/>
              <a:t>Supporting students by having </a:t>
            </a:r>
            <a:r>
              <a:rPr lang="en-US" dirty="0"/>
              <a:t>data </a:t>
            </a:r>
            <a:r>
              <a:rPr lang="en-US" dirty="0" smtClean="0"/>
              <a:t>conversations.</a:t>
            </a:r>
            <a:endParaRPr lang="en-US" dirty="0"/>
          </a:p>
          <a:p>
            <a:endParaRPr lang="en-US" dirty="0"/>
          </a:p>
        </p:txBody>
      </p:sp>
      <p:pic>
        <p:nvPicPr>
          <p:cNvPr id="4" name="Picture 3"/>
          <p:cNvPicPr>
            <a:picLocks noChangeAspect="1"/>
          </p:cNvPicPr>
          <p:nvPr/>
        </p:nvPicPr>
        <p:blipFill>
          <a:blip r:embed="rId3"/>
          <a:stretch>
            <a:fillRect/>
          </a:stretch>
        </p:blipFill>
        <p:spPr>
          <a:xfrm>
            <a:off x="249473" y="139173"/>
            <a:ext cx="1454443" cy="1048141"/>
          </a:xfrm>
          <a:prstGeom prst="rect">
            <a:avLst/>
          </a:prstGeom>
        </p:spPr>
      </p:pic>
      <p:pic>
        <p:nvPicPr>
          <p:cNvPr id="5" name="Picture 4"/>
          <p:cNvPicPr>
            <a:picLocks noChangeAspect="1"/>
          </p:cNvPicPr>
          <p:nvPr/>
        </p:nvPicPr>
        <p:blipFill>
          <a:blip r:embed="rId4"/>
          <a:stretch>
            <a:fillRect/>
          </a:stretch>
        </p:blipFill>
        <p:spPr>
          <a:xfrm>
            <a:off x="7332133" y="139173"/>
            <a:ext cx="1557867" cy="1051091"/>
          </a:xfrm>
          <a:prstGeom prst="rect">
            <a:avLst/>
          </a:prstGeom>
        </p:spPr>
      </p:pic>
      <p:pic>
        <p:nvPicPr>
          <p:cNvPr id="6" name="Picture 5"/>
          <p:cNvPicPr>
            <a:picLocks noChangeAspect="1"/>
          </p:cNvPicPr>
          <p:nvPr/>
        </p:nvPicPr>
        <p:blipFill>
          <a:blip r:embed="rId5"/>
          <a:stretch>
            <a:fillRect/>
          </a:stretch>
        </p:blipFill>
        <p:spPr>
          <a:xfrm>
            <a:off x="7333094" y="5774263"/>
            <a:ext cx="1556905" cy="984250"/>
          </a:xfrm>
          <a:prstGeom prst="rect">
            <a:avLst/>
          </a:prstGeom>
        </p:spPr>
      </p:pic>
    </p:spTree>
    <p:extLst>
      <p:ext uri="{BB962C8B-B14F-4D97-AF65-F5344CB8AC3E}">
        <p14:creationId xmlns:p14="http://schemas.microsoft.com/office/powerpoint/2010/main" val="3038350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Math Homework</a:t>
            </a:r>
            <a:endParaRPr lang="en-US" dirty="0"/>
          </a:p>
        </p:txBody>
      </p:sp>
      <p:sp>
        <p:nvSpPr>
          <p:cNvPr id="3" name="Content Placeholder 2"/>
          <p:cNvSpPr>
            <a:spLocks noGrp="1"/>
          </p:cNvSpPr>
          <p:nvPr>
            <p:ph idx="1"/>
          </p:nvPr>
        </p:nvSpPr>
        <p:spPr/>
        <p:txBody>
          <a:bodyPr/>
          <a:lstStyle/>
          <a:p>
            <a:r>
              <a:rPr lang="en-US" dirty="0" smtClean="0"/>
              <a:t>Monday morning they will receive a concept review homework.  This is a two sided homework and the students will have 2 days to complete it.  </a:t>
            </a:r>
            <a:r>
              <a:rPr lang="en-US" b="1" dirty="0" smtClean="0">
                <a:solidFill>
                  <a:srgbClr val="FF0000"/>
                </a:solidFill>
              </a:rPr>
              <a:t>Due Wed</a:t>
            </a:r>
          </a:p>
          <a:p>
            <a:r>
              <a:rPr lang="en-US" dirty="0" smtClean="0">
                <a:solidFill>
                  <a:schemeClr val="tx1"/>
                </a:solidFill>
              </a:rPr>
              <a:t>Wednesday night will be due on Thursday</a:t>
            </a:r>
          </a:p>
          <a:p>
            <a:r>
              <a:rPr lang="en-US" dirty="0" smtClean="0">
                <a:solidFill>
                  <a:schemeClr val="tx1"/>
                </a:solidFill>
              </a:rPr>
              <a:t>Thursday night will be due on Friday</a:t>
            </a:r>
          </a:p>
          <a:p>
            <a:r>
              <a:rPr lang="en-US" dirty="0" smtClean="0">
                <a:solidFill>
                  <a:schemeClr val="tx1"/>
                </a:solidFill>
              </a:rPr>
              <a:t>No homework on Friday</a:t>
            </a:r>
            <a:endParaRPr lang="en-US" dirty="0">
              <a:solidFill>
                <a:schemeClr val="tx1"/>
              </a:solidFill>
            </a:endParaRPr>
          </a:p>
        </p:txBody>
      </p:sp>
    </p:spTree>
    <p:extLst>
      <p:ext uri="{BB962C8B-B14F-4D97-AF65-F5344CB8AC3E}">
        <p14:creationId xmlns:p14="http://schemas.microsoft.com/office/powerpoint/2010/main" val="810112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grade SMART Pages</a:t>
            </a:r>
            <a:endParaRPr lang="en-US" dirty="0"/>
          </a:p>
        </p:txBody>
      </p:sp>
      <p:pic>
        <p:nvPicPr>
          <p:cNvPr id="4" name="Content Placeholder 3" descr="Screen Shot 2015-08-26 at 8.55.33 PM.png"/>
          <p:cNvPicPr>
            <a:picLocks noGrp="1" noChangeAspect="1"/>
          </p:cNvPicPr>
          <p:nvPr>
            <p:ph idx="1"/>
          </p:nvPr>
        </p:nvPicPr>
        <p:blipFill>
          <a:blip r:embed="rId2"/>
          <a:srcRect t="-7799" b="-7799"/>
          <a:stretch>
            <a:fillRect/>
          </a:stretch>
        </p:blipFill>
        <p:spPr/>
      </p:pic>
    </p:spTree>
    <p:extLst>
      <p:ext uri="{BB962C8B-B14F-4D97-AF65-F5344CB8AC3E}">
        <p14:creationId xmlns:p14="http://schemas.microsoft.com/office/powerpoint/2010/main" val="1452883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Grade Math</a:t>
            </a:r>
            <a:endParaRPr lang="en-US" dirty="0"/>
          </a:p>
        </p:txBody>
      </p:sp>
      <p:pic>
        <p:nvPicPr>
          <p:cNvPr id="4" name="Content Placeholder 3" descr="Screen Shot 2015-08-26 at 8.56.26 PM.png"/>
          <p:cNvPicPr>
            <a:picLocks noGrp="1" noChangeAspect="1"/>
          </p:cNvPicPr>
          <p:nvPr>
            <p:ph idx="1"/>
          </p:nvPr>
        </p:nvPicPr>
        <p:blipFill>
          <a:blip r:embed="rId2"/>
          <a:srcRect t="-15345" b="-15345"/>
          <a:stretch>
            <a:fillRect/>
          </a:stretch>
        </p:blipFill>
        <p:spPr>
          <a:xfrm>
            <a:off x="-1" y="1600200"/>
            <a:ext cx="9332773" cy="5040360"/>
          </a:xfrm>
        </p:spPr>
      </p:pic>
    </p:spTree>
    <p:extLst>
      <p:ext uri="{BB962C8B-B14F-4D97-AF65-F5344CB8AC3E}">
        <p14:creationId xmlns:p14="http://schemas.microsoft.com/office/powerpoint/2010/main" val="23606945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49275" y="107576"/>
            <a:ext cx="8042276" cy="787103"/>
          </a:xfrm>
        </p:spPr>
        <p:txBody>
          <a:bodyPr/>
          <a:lstStyle/>
          <a:p>
            <a:pPr eaLnBrk="1" hangingPunct="1">
              <a:defRPr/>
            </a:pPr>
            <a:r>
              <a:rPr lang="en-US" dirty="0" smtClean="0">
                <a:effectLst>
                  <a:outerShdw blurRad="50800" dist="38100" dir="2700000">
                    <a:srgbClr val="000000">
                      <a:alpha val="43000"/>
                    </a:srgbClr>
                  </a:outerShdw>
                </a:effectLst>
                <a:latin typeface="+mn-lt"/>
                <a:cs typeface="Comic Sans MS"/>
              </a:rPr>
              <a:t>2015 – 2016</a:t>
            </a:r>
            <a:endParaRPr lang="en-US" sz="4200" dirty="0" smtClean="0"/>
          </a:p>
        </p:txBody>
      </p:sp>
      <p:sp>
        <p:nvSpPr>
          <p:cNvPr id="6" name="Subtitle 5"/>
          <p:cNvSpPr>
            <a:spLocks noGrp="1"/>
          </p:cNvSpPr>
          <p:nvPr>
            <p:ph idx="1"/>
          </p:nvPr>
        </p:nvSpPr>
        <p:spPr>
          <a:xfrm>
            <a:off x="549275" y="894679"/>
            <a:ext cx="8042276" cy="5048922"/>
          </a:xfrm>
        </p:spPr>
        <p:txBody>
          <a:bodyPr>
            <a:noAutofit/>
          </a:bodyPr>
          <a:lstStyle/>
          <a:p>
            <a:pPr algn="l" eaLnBrk="1" hangingPunct="1">
              <a:defRPr/>
            </a:pPr>
            <a:r>
              <a:rPr lang="en-US" sz="3800" dirty="0" smtClean="0">
                <a:solidFill>
                  <a:schemeClr val="bg1">
                    <a:lumMod val="50000"/>
                  </a:schemeClr>
                </a:solidFill>
              </a:rPr>
              <a:t>We want to focus on </a:t>
            </a:r>
            <a:r>
              <a:rPr lang="en-US" sz="4000" dirty="0" smtClean="0"/>
              <a:t>Scientific and Engineering Practices</a:t>
            </a:r>
            <a:endParaRPr lang="en-US" sz="3800" dirty="0">
              <a:solidFill>
                <a:schemeClr val="bg1">
                  <a:lumMod val="50000"/>
                </a:schemeClr>
              </a:solidFill>
            </a:endParaRPr>
          </a:p>
        </p:txBody>
      </p:sp>
      <p:pic>
        <p:nvPicPr>
          <p:cNvPr id="62468" name="Picture 3" descr="Screen shot 2013-07-24 at 8.47.56 AM.png"/>
          <p:cNvPicPr>
            <a:picLocks noChangeAspect="1"/>
          </p:cNvPicPr>
          <p:nvPr/>
        </p:nvPicPr>
        <p:blipFill>
          <a:blip r:embed="rId3"/>
          <a:srcRect/>
          <a:stretch>
            <a:fillRect/>
          </a:stretch>
        </p:blipFill>
        <p:spPr bwMode="auto">
          <a:xfrm>
            <a:off x="5943600" y="3993538"/>
            <a:ext cx="2957513" cy="2343150"/>
          </a:xfrm>
          <a:prstGeom prst="rect">
            <a:avLst/>
          </a:prstGeom>
          <a:noFill/>
          <a:ln w="9525">
            <a:noFill/>
            <a:miter lim="800000"/>
            <a:headEnd/>
            <a:tailEnd/>
          </a:ln>
        </p:spPr>
      </p:pic>
      <p:sp>
        <p:nvSpPr>
          <p:cNvPr id="5" name="Content Placeholder 2"/>
          <p:cNvSpPr txBox="1">
            <a:spLocks/>
          </p:cNvSpPr>
          <p:nvPr/>
        </p:nvSpPr>
        <p:spPr>
          <a:xfrm>
            <a:off x="457199" y="2540145"/>
            <a:ext cx="8443913" cy="4084035"/>
          </a:xfrm>
          <a:prstGeom prst="rect">
            <a:avLst/>
          </a:prstGeom>
        </p:spPr>
        <p:txBody>
          <a:bodyPr vert="horz" wrap="square" lIns="91440" tIns="45720" rIns="91440" bIns="45720" rtlCol="0">
            <a:normAutofit fontScale="92500" lnSpcReduction="10000"/>
          </a:bodyPr>
          <a:lstStyle/>
          <a:p>
            <a:pPr marL="457200" marR="0" lvl="0" indent="-457200" algn="l" defTabSz="457200" rtl="0" eaLnBrk="1" fontAlgn="auto" latinLnBrk="0" hangingPunct="1">
              <a:lnSpc>
                <a:spcPct val="110000"/>
              </a:lnSpc>
              <a:spcBef>
                <a:spcPts val="0"/>
              </a:spcBef>
              <a:spcAft>
                <a:spcPts val="600"/>
              </a:spcAft>
              <a:buClrTx/>
              <a:buSzTx/>
              <a:buFont typeface="+mj-lt"/>
              <a:buAutoNum type="arabicPeriod"/>
              <a:tabLst/>
              <a:defRPr/>
            </a:pPr>
            <a:r>
              <a:rPr kumimoji="0" lang="en-US" sz="2300" b="0" i="0" u="none" strike="noStrike" kern="1200" cap="none" spc="0" normalizeH="0" baseline="0" noProof="0" dirty="0" smtClean="0">
                <a:ln>
                  <a:noFill/>
                </a:ln>
                <a:solidFill>
                  <a:schemeClr val="tx1"/>
                </a:solidFill>
                <a:effectLst/>
                <a:uLnTx/>
                <a:uFillTx/>
                <a:latin typeface="+mn-lt"/>
                <a:ea typeface="Chalkboard" charset="0"/>
                <a:cs typeface="Chalkboard" charset="0"/>
              </a:rPr>
              <a:t>Asking Questions (for science) and defining problems (for engineering)</a:t>
            </a:r>
          </a:p>
          <a:p>
            <a:pPr marL="457200" marR="0" lvl="0" indent="-457200" algn="l" defTabSz="457200" rtl="0" eaLnBrk="1" fontAlgn="auto" latinLnBrk="0" hangingPunct="1">
              <a:lnSpc>
                <a:spcPct val="110000"/>
              </a:lnSpc>
              <a:spcBef>
                <a:spcPts val="0"/>
              </a:spcBef>
              <a:spcAft>
                <a:spcPts val="600"/>
              </a:spcAft>
              <a:buClrTx/>
              <a:buSzTx/>
              <a:buFont typeface="+mj-lt"/>
              <a:buAutoNum type="arabicPeriod"/>
              <a:tabLst/>
              <a:defRPr/>
            </a:pPr>
            <a:r>
              <a:rPr kumimoji="0" lang="en-US" sz="2300" b="0" i="0" u="none" strike="noStrike" kern="1200" cap="none" spc="0" normalizeH="0" baseline="0" noProof="0" dirty="0" smtClean="0">
                <a:ln>
                  <a:noFill/>
                </a:ln>
                <a:solidFill>
                  <a:schemeClr val="tx1">
                    <a:lumMod val="65000"/>
                    <a:lumOff val="35000"/>
                  </a:schemeClr>
                </a:solidFill>
                <a:effectLst/>
                <a:uLnTx/>
                <a:uFillTx/>
                <a:latin typeface="+mn-lt"/>
                <a:ea typeface="Chalkboard" charset="0"/>
                <a:cs typeface="Chalkboard" charset="0"/>
              </a:rPr>
              <a:t>Developing and using models</a:t>
            </a:r>
          </a:p>
          <a:p>
            <a:pPr marL="457200" marR="0" lvl="0" indent="-457200" algn="l" defTabSz="457200" rtl="0" eaLnBrk="1" fontAlgn="auto" latinLnBrk="0" hangingPunct="1">
              <a:lnSpc>
                <a:spcPct val="110000"/>
              </a:lnSpc>
              <a:spcBef>
                <a:spcPts val="0"/>
              </a:spcBef>
              <a:spcAft>
                <a:spcPts val="600"/>
              </a:spcAft>
              <a:buClrTx/>
              <a:buSzTx/>
              <a:buFont typeface="+mj-lt"/>
              <a:buAutoNum type="arabicPeriod"/>
              <a:tabLst/>
              <a:defRPr/>
            </a:pPr>
            <a:r>
              <a:rPr kumimoji="0" lang="en-US" sz="2300" b="0" i="0" u="none" strike="noStrike" kern="1200" cap="none" spc="0" normalizeH="0" baseline="0" noProof="0" dirty="0" smtClean="0">
                <a:ln>
                  <a:noFill/>
                </a:ln>
                <a:solidFill>
                  <a:schemeClr val="tx1"/>
                </a:solidFill>
                <a:effectLst/>
                <a:uLnTx/>
                <a:uFillTx/>
                <a:latin typeface="+mn-lt"/>
                <a:ea typeface="Chalkboard" charset="0"/>
                <a:cs typeface="Chalkboard" charset="0"/>
              </a:rPr>
              <a:t>Planning and carrying out investigations</a:t>
            </a:r>
          </a:p>
          <a:p>
            <a:pPr marL="457200" marR="0" lvl="0" indent="-457200" algn="l" defTabSz="457200" rtl="0" eaLnBrk="1" fontAlgn="auto" latinLnBrk="0" hangingPunct="1">
              <a:lnSpc>
                <a:spcPct val="110000"/>
              </a:lnSpc>
              <a:spcBef>
                <a:spcPts val="0"/>
              </a:spcBef>
              <a:spcAft>
                <a:spcPts val="600"/>
              </a:spcAft>
              <a:buClrTx/>
              <a:buSzTx/>
              <a:buFont typeface="+mj-lt"/>
              <a:buAutoNum type="arabicPeriod"/>
              <a:tabLst/>
              <a:defRPr/>
            </a:pPr>
            <a:r>
              <a:rPr kumimoji="0" lang="en-US" sz="2300" b="0" i="0" u="none" strike="noStrike" kern="1200" cap="none" spc="0" normalizeH="0" baseline="0" noProof="0" dirty="0" smtClean="0">
                <a:ln>
                  <a:noFill/>
                </a:ln>
                <a:solidFill>
                  <a:schemeClr val="tx1">
                    <a:lumMod val="65000"/>
                    <a:lumOff val="35000"/>
                  </a:schemeClr>
                </a:solidFill>
                <a:effectLst/>
                <a:uLnTx/>
                <a:uFillTx/>
                <a:latin typeface="+mn-lt"/>
                <a:ea typeface="Chalkboard" charset="0"/>
                <a:cs typeface="Chalkboard" charset="0"/>
              </a:rPr>
              <a:t>Analyzing and interpreting data</a:t>
            </a:r>
          </a:p>
          <a:p>
            <a:pPr marL="457200" marR="0" lvl="0" indent="-457200" algn="l" defTabSz="457200" rtl="0" eaLnBrk="1" fontAlgn="auto" latinLnBrk="0" hangingPunct="1">
              <a:lnSpc>
                <a:spcPct val="110000"/>
              </a:lnSpc>
              <a:spcBef>
                <a:spcPts val="0"/>
              </a:spcBef>
              <a:spcAft>
                <a:spcPts val="600"/>
              </a:spcAft>
              <a:buClrTx/>
              <a:buSzTx/>
              <a:buFont typeface="+mj-lt"/>
              <a:buAutoNum type="arabicPeriod"/>
              <a:tabLst/>
              <a:defRPr/>
            </a:pPr>
            <a:r>
              <a:rPr kumimoji="0" lang="en-US" sz="2300" b="0" i="0" u="none" strike="noStrike" kern="1200" cap="none" spc="0" normalizeH="0" baseline="0" noProof="0" dirty="0" smtClean="0">
                <a:ln>
                  <a:noFill/>
                </a:ln>
                <a:solidFill>
                  <a:schemeClr val="tx1"/>
                </a:solidFill>
                <a:effectLst/>
                <a:uLnTx/>
                <a:uFillTx/>
                <a:latin typeface="+mn-lt"/>
                <a:ea typeface="Chalkboard" charset="0"/>
                <a:cs typeface="Chalkboard" charset="0"/>
              </a:rPr>
              <a:t>Using mathematics and computational thinking</a:t>
            </a:r>
          </a:p>
          <a:p>
            <a:pPr marL="457200" marR="0" lvl="0" indent="-457200" algn="l" defTabSz="457200" rtl="0" eaLnBrk="1" fontAlgn="auto" latinLnBrk="0" hangingPunct="1">
              <a:lnSpc>
                <a:spcPct val="110000"/>
              </a:lnSpc>
              <a:spcBef>
                <a:spcPts val="0"/>
              </a:spcBef>
              <a:spcAft>
                <a:spcPts val="600"/>
              </a:spcAft>
              <a:buClrTx/>
              <a:buSzTx/>
              <a:buFont typeface="+mj-lt"/>
              <a:buAutoNum type="arabicPeriod"/>
              <a:tabLst/>
              <a:defRPr/>
            </a:pPr>
            <a:r>
              <a:rPr kumimoji="0" lang="en-US" sz="2300" b="0" i="0" u="none" strike="noStrike" kern="1200" cap="none" spc="0" normalizeH="0" baseline="0" noProof="0" dirty="0" smtClean="0">
                <a:ln>
                  <a:noFill/>
                </a:ln>
                <a:solidFill>
                  <a:srgbClr val="595959"/>
                </a:solidFill>
                <a:effectLst/>
                <a:uLnTx/>
                <a:uFillTx/>
                <a:latin typeface="+mn-lt"/>
                <a:ea typeface="Chalkboard" charset="0"/>
                <a:cs typeface="Chalkboard" charset="0"/>
              </a:rPr>
              <a:t>Constructing explanations (for science) and </a:t>
            </a:r>
          </a:p>
          <a:p>
            <a:pPr marL="914400" lvl="1" indent="-457200">
              <a:lnSpc>
                <a:spcPct val="110000"/>
              </a:lnSpc>
              <a:spcAft>
                <a:spcPts val="600"/>
              </a:spcAft>
            </a:pPr>
            <a:r>
              <a:rPr kumimoji="0" lang="en-US" sz="2300" b="0" i="0" u="none" strike="noStrike" kern="1200" cap="none" spc="0" normalizeH="0" baseline="0" noProof="0" dirty="0" smtClean="0">
                <a:ln>
                  <a:noFill/>
                </a:ln>
                <a:solidFill>
                  <a:srgbClr val="595959"/>
                </a:solidFill>
                <a:effectLst/>
                <a:uLnTx/>
                <a:uFillTx/>
                <a:latin typeface="+mn-lt"/>
                <a:ea typeface="Chalkboard" charset="0"/>
                <a:cs typeface="Chalkboard" charset="0"/>
              </a:rPr>
              <a:t>designing   solutions (for engineering)</a:t>
            </a:r>
          </a:p>
          <a:p>
            <a:pPr marL="457200" marR="0" lvl="0" indent="-457200" algn="l" defTabSz="457200" rtl="0" eaLnBrk="1" fontAlgn="auto" latinLnBrk="0" hangingPunct="1">
              <a:lnSpc>
                <a:spcPct val="110000"/>
              </a:lnSpc>
              <a:spcBef>
                <a:spcPts val="0"/>
              </a:spcBef>
              <a:spcAft>
                <a:spcPts val="600"/>
              </a:spcAft>
              <a:buClrTx/>
              <a:buSzTx/>
              <a:buFont typeface="+mj-lt"/>
              <a:buAutoNum type="arabicPeriod"/>
              <a:tabLst/>
              <a:defRPr/>
            </a:pPr>
            <a:r>
              <a:rPr kumimoji="0" lang="en-US" sz="2300" b="0" i="0" u="none" strike="noStrike" kern="1200" cap="none" spc="0" normalizeH="0" baseline="0" noProof="0" dirty="0" smtClean="0">
                <a:ln>
                  <a:noFill/>
                </a:ln>
                <a:solidFill>
                  <a:schemeClr val="tx1"/>
                </a:solidFill>
                <a:effectLst/>
                <a:uLnTx/>
                <a:uFillTx/>
                <a:latin typeface="+mn-lt"/>
                <a:ea typeface="Chalkboard" charset="0"/>
                <a:cs typeface="Chalkboard" charset="0"/>
              </a:rPr>
              <a:t>Engaging in argument from evidence</a:t>
            </a:r>
          </a:p>
          <a:p>
            <a:pPr marL="457200" marR="0" lvl="0" indent="-457200" algn="l" defTabSz="457200" rtl="0" eaLnBrk="1" fontAlgn="auto" latinLnBrk="0" hangingPunct="1">
              <a:lnSpc>
                <a:spcPct val="110000"/>
              </a:lnSpc>
              <a:spcBef>
                <a:spcPts val="0"/>
              </a:spcBef>
              <a:spcAft>
                <a:spcPts val="600"/>
              </a:spcAft>
              <a:buClrTx/>
              <a:buSzTx/>
              <a:buFont typeface="+mj-lt"/>
              <a:buAutoNum type="arabicPeriod"/>
              <a:tabLst/>
              <a:defRPr/>
            </a:pPr>
            <a:r>
              <a:rPr kumimoji="0" lang="en-US" sz="2300" b="0" i="0" u="none" strike="noStrike" kern="1200" cap="none" spc="0" normalizeH="0" baseline="0" noProof="0" dirty="0" smtClean="0">
                <a:ln>
                  <a:noFill/>
                </a:ln>
                <a:solidFill>
                  <a:srgbClr val="595959"/>
                </a:solidFill>
                <a:effectLst/>
                <a:uLnTx/>
                <a:uFillTx/>
                <a:latin typeface="+mn-lt"/>
                <a:ea typeface="Chalkboard" charset="0"/>
                <a:cs typeface="Chalkboard" charset="0"/>
              </a:rPr>
              <a:t>Obtaining, evaluating, and communicating information</a:t>
            </a:r>
          </a:p>
        </p:txBody>
      </p:sp>
    </p:spTree>
    <p:extLst>
      <p:ext uri="{BB962C8B-B14F-4D97-AF65-F5344CB8AC3E}">
        <p14:creationId xmlns:p14="http://schemas.microsoft.com/office/powerpoint/2010/main" val="16956212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p:txBody>
          <a:bodyPr/>
          <a:lstStyle/>
          <a:p>
            <a:r>
              <a:rPr lang="en-US" b="1" dirty="0"/>
              <a:t>Weather and Climate</a:t>
            </a:r>
          </a:p>
          <a:p>
            <a:r>
              <a:rPr lang="en-US" b="1" dirty="0"/>
              <a:t>Forces and Interactions</a:t>
            </a:r>
          </a:p>
          <a:p>
            <a:r>
              <a:rPr lang="en-US" b="1" dirty="0"/>
              <a:t>Interdependent Relationships in Ecosystems: Plant and Animal Survival</a:t>
            </a:r>
          </a:p>
          <a:p>
            <a:r>
              <a:rPr lang="en-US" b="1" dirty="0"/>
              <a:t>Inheritance and Variation of Traits: Life Cycles and Traits</a:t>
            </a:r>
          </a:p>
          <a:p>
            <a:endParaRPr lang="en-US" dirty="0"/>
          </a:p>
        </p:txBody>
      </p:sp>
    </p:spTree>
    <p:extLst>
      <p:ext uri="{BB962C8B-B14F-4D97-AF65-F5344CB8AC3E}">
        <p14:creationId xmlns:p14="http://schemas.microsoft.com/office/powerpoint/2010/main" val="8347949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a:t>
            </a:r>
            <a:endParaRPr lang="en-US" dirty="0"/>
          </a:p>
        </p:txBody>
      </p:sp>
      <p:sp>
        <p:nvSpPr>
          <p:cNvPr id="3" name="Content Placeholder 2"/>
          <p:cNvSpPr>
            <a:spLocks noGrp="1"/>
          </p:cNvSpPr>
          <p:nvPr>
            <p:ph idx="1"/>
          </p:nvPr>
        </p:nvSpPr>
        <p:spPr/>
        <p:txBody>
          <a:bodyPr/>
          <a:lstStyle/>
          <a:p>
            <a:r>
              <a:rPr lang="en-US" dirty="0" smtClean="0"/>
              <a:t>Social and Emotional Health</a:t>
            </a:r>
          </a:p>
          <a:p>
            <a:r>
              <a:rPr lang="en-US" dirty="0" smtClean="0"/>
              <a:t>Brain Unit</a:t>
            </a:r>
          </a:p>
          <a:p>
            <a:r>
              <a:rPr lang="en-US" dirty="0" smtClean="0"/>
              <a:t>Tobacco, Alcohol and Other Drugs</a:t>
            </a:r>
          </a:p>
          <a:p>
            <a:r>
              <a:rPr lang="en-US" dirty="0" smtClean="0"/>
              <a:t>Safety, First Aid and Injury Prevention</a:t>
            </a:r>
          </a:p>
          <a:p>
            <a:r>
              <a:rPr lang="en-US" dirty="0" smtClean="0"/>
              <a:t>Disease Prevention and Control </a:t>
            </a:r>
          </a:p>
          <a:p>
            <a:endParaRPr lang="en-US" dirty="0"/>
          </a:p>
        </p:txBody>
      </p:sp>
    </p:spTree>
    <p:extLst>
      <p:ext uri="{BB962C8B-B14F-4D97-AF65-F5344CB8AC3E}">
        <p14:creationId xmlns:p14="http://schemas.microsoft.com/office/powerpoint/2010/main" val="740590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feel free to donate any of the following:</a:t>
            </a:r>
            <a:endParaRPr lang="en-US" dirty="0"/>
          </a:p>
        </p:txBody>
      </p:sp>
      <p:sp>
        <p:nvSpPr>
          <p:cNvPr id="3" name="Content Placeholder 2"/>
          <p:cNvSpPr>
            <a:spLocks noGrp="1"/>
          </p:cNvSpPr>
          <p:nvPr>
            <p:ph idx="1"/>
          </p:nvPr>
        </p:nvSpPr>
        <p:spPr/>
        <p:txBody>
          <a:bodyPr/>
          <a:lstStyle/>
          <a:p>
            <a:r>
              <a:rPr lang="en-US" dirty="0" smtClean="0"/>
              <a:t>Tissue boxes</a:t>
            </a:r>
          </a:p>
          <a:p>
            <a:r>
              <a:rPr lang="en-US" dirty="0" smtClean="0"/>
              <a:t>Dry Erase Markers</a:t>
            </a:r>
          </a:p>
          <a:p>
            <a:r>
              <a:rPr lang="en-US" dirty="0" smtClean="0"/>
              <a:t>Glue Sticks</a:t>
            </a:r>
          </a:p>
          <a:p>
            <a:r>
              <a:rPr lang="en-US" dirty="0" smtClean="0"/>
              <a:t>Pencils</a:t>
            </a:r>
            <a:endParaRPr lang="en-US" dirty="0"/>
          </a:p>
        </p:txBody>
      </p:sp>
      <p:pic>
        <p:nvPicPr>
          <p:cNvPr id="4" name="Picture 3"/>
          <p:cNvPicPr>
            <a:picLocks noChangeAspect="1"/>
          </p:cNvPicPr>
          <p:nvPr/>
        </p:nvPicPr>
        <p:blipFill>
          <a:blip r:embed="rId2"/>
          <a:stretch>
            <a:fillRect/>
          </a:stretch>
        </p:blipFill>
        <p:spPr>
          <a:xfrm>
            <a:off x="5030088" y="1600201"/>
            <a:ext cx="2951521" cy="23558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Please feel free to e-mail me at </a:t>
            </a:r>
            <a:r>
              <a:rPr lang="en-US" dirty="0" smtClean="0">
                <a:hlinkClick r:id="rId2"/>
              </a:rPr>
              <a:t>veronica_cho@hcpss.org</a:t>
            </a:r>
            <a:r>
              <a:rPr lang="en-US" dirty="0" smtClean="0"/>
              <a:t> </a:t>
            </a:r>
          </a:p>
          <a:p>
            <a:r>
              <a:rPr lang="en-US" dirty="0" smtClean="0"/>
              <a:t>410-313-5050</a:t>
            </a:r>
          </a:p>
          <a:p>
            <a:r>
              <a:rPr lang="en-US" dirty="0" smtClean="0"/>
              <a:t>Best time to call:</a:t>
            </a:r>
          </a:p>
          <a:p>
            <a:pPr lvl="1"/>
            <a:r>
              <a:rPr lang="en-US" dirty="0" smtClean="0"/>
              <a:t>Before school 8:00-8:30</a:t>
            </a:r>
          </a:p>
          <a:p>
            <a:pPr lvl="1"/>
            <a:r>
              <a:rPr lang="en-US" dirty="0" smtClean="0"/>
              <a:t>Tuesdays-Fridays </a:t>
            </a:r>
            <a:r>
              <a:rPr lang="en-US" dirty="0"/>
              <a:t>1</a:t>
            </a:r>
            <a:r>
              <a:rPr lang="en-US" dirty="0" smtClean="0"/>
              <a:t>:00-1:40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Grade Schedule</a:t>
            </a:r>
            <a:endParaRPr lang="en-US" dirty="0"/>
          </a:p>
        </p:txBody>
      </p:sp>
      <p:sp>
        <p:nvSpPr>
          <p:cNvPr id="3" name="Content Placeholder 2"/>
          <p:cNvSpPr>
            <a:spLocks noGrp="1"/>
          </p:cNvSpPr>
          <p:nvPr>
            <p:ph idx="1"/>
          </p:nvPr>
        </p:nvSpPr>
        <p:spPr/>
        <p:txBody>
          <a:bodyPr/>
          <a:lstStyle/>
          <a:p>
            <a:r>
              <a:rPr lang="en-US" dirty="0" smtClean="0"/>
              <a:t>Related Arts schedule is departmentalized by subject.</a:t>
            </a:r>
          </a:p>
          <a:p>
            <a:pPr lvl="1"/>
            <a:r>
              <a:rPr lang="en-US" dirty="0" smtClean="0"/>
              <a:t>Homeroom Language </a:t>
            </a:r>
            <a:r>
              <a:rPr lang="en-US" dirty="0"/>
              <a:t>A</a:t>
            </a:r>
            <a:r>
              <a:rPr lang="en-US" dirty="0" smtClean="0"/>
              <a:t>rts class at 1:00-1:45. </a:t>
            </a:r>
          </a:p>
          <a:p>
            <a:pPr lvl="1"/>
            <a:r>
              <a:rPr lang="en-US" dirty="0" smtClean="0"/>
              <a:t>Homeroom Math class at 2:30-3:15</a:t>
            </a:r>
          </a:p>
          <a:p>
            <a:pPr marL="349250" lvl="1"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737237193"/>
              </p:ext>
            </p:extLst>
          </p:nvPr>
        </p:nvGraphicFramePr>
        <p:xfrm>
          <a:off x="153506" y="3741735"/>
          <a:ext cx="8889320" cy="853440"/>
        </p:xfrm>
        <a:graphic>
          <a:graphicData uri="http://schemas.openxmlformats.org/drawingml/2006/table">
            <a:tbl>
              <a:tblPr firstRow="1" bandRow="1">
                <a:tableStyleId>{5C22544A-7EE6-4342-B048-85BDC9FD1C3A}</a:tableStyleId>
              </a:tblPr>
              <a:tblGrid>
                <a:gridCol w="1777864"/>
                <a:gridCol w="1777864"/>
                <a:gridCol w="1777864"/>
                <a:gridCol w="1777864"/>
                <a:gridCol w="1777864"/>
              </a:tblGrid>
              <a:tr h="370840">
                <a:tc>
                  <a:txBody>
                    <a:bodyPr/>
                    <a:lstStyle/>
                    <a:p>
                      <a:pPr algn="ctr"/>
                      <a:r>
                        <a:rPr lang="en-US" sz="2000" dirty="0" smtClean="0"/>
                        <a:t>Monday</a:t>
                      </a:r>
                      <a:endParaRPr lang="en-US" sz="2000" dirty="0"/>
                    </a:p>
                  </a:txBody>
                  <a:tcPr/>
                </a:tc>
                <a:tc>
                  <a:txBody>
                    <a:bodyPr/>
                    <a:lstStyle/>
                    <a:p>
                      <a:pPr algn="ctr"/>
                      <a:r>
                        <a:rPr lang="en-US" sz="2000" dirty="0" smtClean="0"/>
                        <a:t>Tuesday</a:t>
                      </a:r>
                      <a:endParaRPr lang="en-US" sz="2000" dirty="0"/>
                    </a:p>
                  </a:txBody>
                  <a:tcPr/>
                </a:tc>
                <a:tc>
                  <a:txBody>
                    <a:bodyPr/>
                    <a:lstStyle/>
                    <a:p>
                      <a:pPr algn="ctr"/>
                      <a:r>
                        <a:rPr lang="en-US" sz="2000" dirty="0" err="1" smtClean="0"/>
                        <a:t>Wednesdsay</a:t>
                      </a:r>
                      <a:endParaRPr lang="en-US" sz="2000" dirty="0"/>
                    </a:p>
                  </a:txBody>
                  <a:tcPr/>
                </a:tc>
                <a:tc>
                  <a:txBody>
                    <a:bodyPr/>
                    <a:lstStyle/>
                    <a:p>
                      <a:pPr algn="ctr"/>
                      <a:r>
                        <a:rPr lang="en-US" sz="2000" dirty="0" smtClean="0"/>
                        <a:t>Thursday</a:t>
                      </a:r>
                      <a:endParaRPr lang="en-US" sz="2000" dirty="0"/>
                    </a:p>
                  </a:txBody>
                  <a:tcPr/>
                </a:tc>
                <a:tc>
                  <a:txBody>
                    <a:bodyPr/>
                    <a:lstStyle/>
                    <a:p>
                      <a:pPr algn="ctr"/>
                      <a:r>
                        <a:rPr lang="en-US" sz="2000" dirty="0" smtClean="0"/>
                        <a:t>Friday</a:t>
                      </a:r>
                      <a:endParaRPr lang="en-US" sz="2000" dirty="0"/>
                    </a:p>
                  </a:txBody>
                  <a:tcPr/>
                </a:tc>
              </a:tr>
              <a:tr h="370840">
                <a:tc>
                  <a:txBody>
                    <a:bodyPr/>
                    <a:lstStyle/>
                    <a:p>
                      <a:pPr algn="ctr"/>
                      <a:r>
                        <a:rPr lang="en-US" sz="2400" dirty="0" smtClean="0"/>
                        <a:t>Art</a:t>
                      </a:r>
                      <a:endParaRPr lang="en-US" sz="2400" dirty="0"/>
                    </a:p>
                  </a:txBody>
                  <a:tcPr/>
                </a:tc>
                <a:tc>
                  <a:txBody>
                    <a:bodyPr/>
                    <a:lstStyle/>
                    <a:p>
                      <a:pPr algn="ctr"/>
                      <a:r>
                        <a:rPr lang="en-US" sz="2400" dirty="0" smtClean="0"/>
                        <a:t>P.E.</a:t>
                      </a:r>
                      <a:endParaRPr lang="en-US" sz="2400" dirty="0"/>
                    </a:p>
                  </a:txBody>
                  <a:tcPr/>
                </a:tc>
                <a:tc>
                  <a:txBody>
                    <a:bodyPr/>
                    <a:lstStyle/>
                    <a:p>
                      <a:pPr algn="ctr"/>
                      <a:r>
                        <a:rPr lang="en-US" sz="2400" dirty="0" smtClean="0"/>
                        <a:t>Music</a:t>
                      </a:r>
                      <a:endParaRPr lang="en-US" sz="2400" dirty="0"/>
                    </a:p>
                  </a:txBody>
                  <a:tcPr/>
                </a:tc>
                <a:tc>
                  <a:txBody>
                    <a:bodyPr/>
                    <a:lstStyle/>
                    <a:p>
                      <a:pPr algn="ctr"/>
                      <a:r>
                        <a:rPr lang="en-US" sz="2400" dirty="0" smtClean="0"/>
                        <a:t>P.E.</a:t>
                      </a:r>
                      <a:endParaRPr lang="en-US" sz="2400" dirty="0"/>
                    </a:p>
                  </a:txBody>
                  <a:tcPr/>
                </a:tc>
                <a:tc>
                  <a:txBody>
                    <a:bodyPr/>
                    <a:lstStyle/>
                    <a:p>
                      <a:pPr algn="ctr"/>
                      <a:r>
                        <a:rPr lang="en-US" sz="2400" dirty="0" smtClean="0"/>
                        <a:t>Media</a:t>
                      </a:r>
                      <a:endParaRPr lang="en-US" sz="2400" dirty="0"/>
                    </a:p>
                  </a:txBody>
                  <a:tcPr/>
                </a:tc>
              </a:tr>
            </a:tbl>
          </a:graphicData>
        </a:graphic>
      </p:graphicFrame>
    </p:spTree>
    <p:extLst>
      <p:ext uri="{BB962C8B-B14F-4D97-AF65-F5344CB8AC3E}">
        <p14:creationId xmlns:p14="http://schemas.microsoft.com/office/powerpoint/2010/main" val="4164293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2015-2016</a:t>
            </a:r>
            <a:endParaRPr lang="en-US" dirty="0"/>
          </a:p>
        </p:txBody>
      </p:sp>
      <p:sp>
        <p:nvSpPr>
          <p:cNvPr id="3" name="Content Placeholder 2"/>
          <p:cNvSpPr>
            <a:spLocks noGrp="1"/>
          </p:cNvSpPr>
          <p:nvPr>
            <p:ph idx="1"/>
          </p:nvPr>
        </p:nvSpPr>
        <p:spPr/>
        <p:txBody>
          <a:bodyPr/>
          <a:lstStyle/>
          <a:p>
            <a:r>
              <a:rPr lang="en-US" dirty="0" smtClean="0"/>
              <a:t>Thank you for joining our partnership at </a:t>
            </a:r>
            <a:br>
              <a:rPr lang="en-US" dirty="0" smtClean="0"/>
            </a:br>
            <a:r>
              <a:rPr lang="en-US" dirty="0" err="1" smtClean="0"/>
              <a:t>Ducketts</a:t>
            </a:r>
            <a:r>
              <a:rPr lang="en-US" dirty="0" smtClean="0"/>
              <a:t> Lane!</a:t>
            </a:r>
          </a:p>
          <a:p>
            <a:r>
              <a:rPr lang="en-US" dirty="0" smtClean="0">
                <a:hlinkClick r:id="rId2"/>
              </a:rPr>
              <a:t>Please sign up for the PTA</a:t>
            </a:r>
            <a:r>
              <a:rPr lang="en-US" dirty="0" smtClean="0"/>
              <a:t>.</a:t>
            </a:r>
          </a:p>
          <a:p>
            <a:r>
              <a:rPr lang="en-US" dirty="0" smtClean="0"/>
              <a:t>We look forward to a great year!</a:t>
            </a:r>
            <a:endParaRPr lang="en-US" dirty="0"/>
          </a:p>
        </p:txBody>
      </p:sp>
      <p:pic>
        <p:nvPicPr>
          <p:cNvPr id="4" name="Picture 3"/>
          <p:cNvPicPr>
            <a:picLocks noChangeAspect="1"/>
          </p:cNvPicPr>
          <p:nvPr/>
        </p:nvPicPr>
        <p:blipFill>
          <a:blip r:embed="rId3"/>
          <a:stretch>
            <a:fillRect/>
          </a:stretch>
        </p:blipFill>
        <p:spPr>
          <a:xfrm>
            <a:off x="3238499" y="4013200"/>
            <a:ext cx="2780045" cy="220768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HCPSS Connect</a:t>
            </a:r>
            <a:endParaRPr lang="en-US" dirty="0"/>
          </a:p>
        </p:txBody>
      </p:sp>
      <p:pic>
        <p:nvPicPr>
          <p:cNvPr id="4" name="Content Placeholder 3" descr="Open House HCPSS Connect.png"/>
          <p:cNvPicPr>
            <a:picLocks noGrp="1" noChangeAspect="1"/>
          </p:cNvPicPr>
          <p:nvPr>
            <p:ph idx="1"/>
          </p:nvPr>
        </p:nvPicPr>
        <p:blipFill>
          <a:blip r:embed="rId2">
            <a:extLst>
              <a:ext uri="{28A0092B-C50C-407E-A947-70E740481C1C}">
                <a14:useLocalDpi xmlns:a14="http://schemas.microsoft.com/office/drawing/2010/main" val="0"/>
              </a:ext>
            </a:extLst>
          </a:blip>
          <a:srcRect t="11959" b="11959"/>
          <a:stretch>
            <a:fillRect/>
          </a:stretch>
        </p:blipFill>
        <p:spPr>
          <a:xfrm>
            <a:off x="1205159" y="1600201"/>
            <a:ext cx="6846864" cy="3697793"/>
          </a:xfrm>
        </p:spPr>
      </p:pic>
      <p:sp>
        <p:nvSpPr>
          <p:cNvPr id="3" name="TextBox 2"/>
          <p:cNvSpPr txBox="1"/>
          <p:nvPr/>
        </p:nvSpPr>
        <p:spPr>
          <a:xfrm>
            <a:off x="1883922" y="5380850"/>
            <a:ext cx="5465408" cy="369332"/>
          </a:xfrm>
          <a:prstGeom prst="rect">
            <a:avLst/>
          </a:prstGeom>
          <a:noFill/>
        </p:spPr>
        <p:txBody>
          <a:bodyPr wrap="none" rtlCol="0">
            <a:spAutoFit/>
          </a:bodyPr>
          <a:lstStyle/>
          <a:p>
            <a:r>
              <a:rPr lang="en-US" dirty="0" smtClean="0"/>
              <a:t>Family File: Complete emergency contact forms</a:t>
            </a:r>
            <a:endParaRPr lang="en-US" dirty="0"/>
          </a:p>
        </p:txBody>
      </p:sp>
    </p:spTree>
    <p:extLst>
      <p:ext uri="{BB962C8B-B14F-4D97-AF65-F5344CB8AC3E}">
        <p14:creationId xmlns:p14="http://schemas.microsoft.com/office/powerpoint/2010/main" val="2733900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15872"/>
          </a:xfrm>
        </p:spPr>
        <p:txBody>
          <a:bodyPr/>
          <a:lstStyle/>
          <a:p>
            <a:r>
              <a:rPr lang="en-US" dirty="0" smtClean="0"/>
              <a:t>Class Website</a:t>
            </a:r>
            <a:endParaRPr lang="en-US" dirty="0"/>
          </a:p>
        </p:txBody>
      </p:sp>
      <p:sp>
        <p:nvSpPr>
          <p:cNvPr id="3" name="Content Placeholder 2"/>
          <p:cNvSpPr>
            <a:spLocks noGrp="1"/>
          </p:cNvSpPr>
          <p:nvPr>
            <p:ph idx="1"/>
          </p:nvPr>
        </p:nvSpPr>
        <p:spPr>
          <a:xfrm>
            <a:off x="549275" y="1027974"/>
            <a:ext cx="8042276" cy="4343400"/>
          </a:xfrm>
        </p:spPr>
        <p:txBody>
          <a:bodyPr/>
          <a:lstStyle/>
          <a:p>
            <a:r>
              <a:rPr lang="en-US" dirty="0" smtClean="0"/>
              <a:t>www.dles3rdgrade.weebly.com</a:t>
            </a:r>
            <a:endParaRPr lang="en-US" dirty="0"/>
          </a:p>
        </p:txBody>
      </p:sp>
      <p:pic>
        <p:nvPicPr>
          <p:cNvPr id="4" name="Picture 3" descr="Screen Shot 2015-08-26 at 11.51.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19" y="1716681"/>
            <a:ext cx="7446049" cy="5141319"/>
          </a:xfrm>
          <a:prstGeom prst="rect">
            <a:avLst/>
          </a:prstGeom>
        </p:spPr>
      </p:pic>
    </p:spTree>
    <p:extLst>
      <p:ext uri="{BB962C8B-B14F-4D97-AF65-F5344CB8AC3E}">
        <p14:creationId xmlns:p14="http://schemas.microsoft.com/office/powerpoint/2010/main" val="1065223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101</a:t>
            </a:r>
            <a:endParaRPr lang="en-US" dirty="0"/>
          </a:p>
        </p:txBody>
      </p:sp>
      <p:sp>
        <p:nvSpPr>
          <p:cNvPr id="5" name="Content Placeholder 4"/>
          <p:cNvSpPr>
            <a:spLocks noGrp="1"/>
          </p:cNvSpPr>
          <p:nvPr>
            <p:ph idx="1"/>
          </p:nvPr>
        </p:nvSpPr>
        <p:spPr>
          <a:xfrm>
            <a:off x="549275" y="1600200"/>
            <a:ext cx="4362878" cy="4847819"/>
          </a:xfrm>
        </p:spPr>
        <p:txBody>
          <a:bodyPr>
            <a:normAutofit fontScale="92500" lnSpcReduction="10000"/>
          </a:bodyPr>
          <a:lstStyle/>
          <a:p>
            <a:r>
              <a:rPr lang="en-US" dirty="0" smtClean="0"/>
              <a:t>Remind 101 is a messaging tool to provide communication between the teachers and students. </a:t>
            </a:r>
          </a:p>
          <a:p>
            <a:r>
              <a:rPr lang="en-US" b="1" dirty="0" smtClean="0"/>
              <a:t>Your phone number will not be displayed.</a:t>
            </a:r>
            <a:r>
              <a:rPr lang="en-US" dirty="0" smtClean="0"/>
              <a:t> </a:t>
            </a:r>
          </a:p>
          <a:p>
            <a:r>
              <a:rPr lang="en-US" dirty="0" smtClean="0"/>
              <a:t>Teachers will send out information on homework, fieldtrips, special days, announcements, etc. Also, look on HCPSS Connect for more information and announcements.</a:t>
            </a:r>
            <a:endParaRPr lang="en-US" dirty="0"/>
          </a:p>
        </p:txBody>
      </p:sp>
      <p:pic>
        <p:nvPicPr>
          <p:cNvPr id="7" name="Picture 6" descr="Screen Shot 2015-08-26 at 12.39.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450" y="2302865"/>
            <a:ext cx="3945550" cy="3201330"/>
          </a:xfrm>
          <a:prstGeom prst="rect">
            <a:avLst/>
          </a:prstGeom>
        </p:spPr>
      </p:pic>
    </p:spTree>
    <p:extLst>
      <p:ext uri="{BB962C8B-B14F-4D97-AF65-F5344CB8AC3E}">
        <p14:creationId xmlns:p14="http://schemas.microsoft.com/office/powerpoint/2010/main" val="370328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and Recess</a:t>
            </a:r>
            <a:endParaRPr lang="en-US" dirty="0"/>
          </a:p>
        </p:txBody>
      </p:sp>
      <p:sp>
        <p:nvSpPr>
          <p:cNvPr id="3" name="Content Placeholder 2"/>
          <p:cNvSpPr>
            <a:spLocks noGrp="1"/>
          </p:cNvSpPr>
          <p:nvPr>
            <p:ph idx="1"/>
          </p:nvPr>
        </p:nvSpPr>
        <p:spPr/>
        <p:txBody>
          <a:bodyPr>
            <a:normAutofit fontScale="92500"/>
          </a:bodyPr>
          <a:lstStyle/>
          <a:p>
            <a:r>
              <a:rPr lang="en-US" dirty="0" smtClean="0"/>
              <a:t>Lunch costs $2.75</a:t>
            </a:r>
          </a:p>
          <a:p>
            <a:r>
              <a:rPr lang="en-US" dirty="0" smtClean="0"/>
              <a:t>Milk costs $0.50</a:t>
            </a:r>
          </a:p>
          <a:p>
            <a:r>
              <a:rPr lang="en-US" dirty="0" smtClean="0"/>
              <a:t>Breakfast $2.00</a:t>
            </a:r>
          </a:p>
          <a:p>
            <a:r>
              <a:rPr lang="en-US" dirty="0" smtClean="0"/>
              <a:t>Students order lunch daily from Mrs. </a:t>
            </a:r>
            <a:r>
              <a:rPr lang="en-US" dirty="0" err="1" smtClean="0"/>
              <a:t>Lerman</a:t>
            </a:r>
            <a:r>
              <a:rPr lang="en-US" dirty="0" smtClean="0"/>
              <a:t> in the morning.  </a:t>
            </a:r>
          </a:p>
          <a:p>
            <a:r>
              <a:rPr lang="en-US" dirty="0" smtClean="0"/>
              <a:t>Students who forget their money or forget to bring their lunch from home can borrow money from the school.  Your child will receive a slip in their agenda book as a reminder to pay for lunch the following day.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Snack</a:t>
            </a:r>
            <a:endParaRPr lang="en-US" dirty="0"/>
          </a:p>
        </p:txBody>
      </p:sp>
      <p:sp>
        <p:nvSpPr>
          <p:cNvPr id="3" name="Content Placeholder 2"/>
          <p:cNvSpPr>
            <a:spLocks noGrp="1"/>
          </p:cNvSpPr>
          <p:nvPr>
            <p:ph idx="1"/>
          </p:nvPr>
        </p:nvSpPr>
        <p:spPr/>
        <p:txBody>
          <a:bodyPr/>
          <a:lstStyle/>
          <a:p>
            <a:r>
              <a:rPr lang="en-US" dirty="0" smtClean="0"/>
              <a:t>Students will be allowed to buy snack on a weekly basis</a:t>
            </a:r>
          </a:p>
          <a:p>
            <a:pPr lvl="1"/>
            <a:r>
              <a:rPr lang="en-US" dirty="0" smtClean="0"/>
              <a:t>Monday - Cho</a:t>
            </a:r>
          </a:p>
          <a:p>
            <a:pPr lvl="1"/>
            <a:r>
              <a:rPr lang="en-US" dirty="0" smtClean="0"/>
              <a:t>Tuesday - </a:t>
            </a:r>
            <a:r>
              <a:rPr lang="en-US" dirty="0" err="1" smtClean="0"/>
              <a:t>Abelman</a:t>
            </a:r>
            <a:endParaRPr lang="en-US" dirty="0" smtClean="0"/>
          </a:p>
          <a:p>
            <a:pPr lvl="1"/>
            <a:r>
              <a:rPr lang="en-US" dirty="0" smtClean="0"/>
              <a:t>Wednesday - Lawn</a:t>
            </a:r>
          </a:p>
          <a:p>
            <a:pPr lvl="1"/>
            <a:r>
              <a:rPr lang="en-US" dirty="0" smtClean="0"/>
              <a:t>Thursday - McWilliams</a:t>
            </a:r>
          </a:p>
          <a:p>
            <a:pPr lvl="1"/>
            <a:r>
              <a:rPr lang="en-US" dirty="0" smtClean="0"/>
              <a:t>Friday - </a:t>
            </a:r>
            <a:r>
              <a:rPr lang="en-US" dirty="0" err="1" smtClean="0"/>
              <a:t>Sporgitas</a:t>
            </a:r>
            <a:endParaRPr lang="en-US" dirty="0" smtClean="0"/>
          </a:p>
          <a:p>
            <a:r>
              <a:rPr lang="en-US" dirty="0" smtClean="0"/>
              <a:t>$0.75</a:t>
            </a:r>
          </a:p>
          <a:p>
            <a:r>
              <a:rPr lang="en-US" dirty="0" smtClean="0"/>
              <a:t>Fruit Ices, Pretzel, Water, and Cheese</a:t>
            </a:r>
            <a:endParaRPr lang="en-US" dirty="0"/>
          </a:p>
          <a:p>
            <a:pPr lvl="1"/>
            <a:endParaRPr lang="en-US" dirty="0"/>
          </a:p>
        </p:txBody>
      </p:sp>
    </p:spTree>
    <p:extLst>
      <p:ext uri="{BB962C8B-B14F-4D97-AF65-F5344CB8AC3E}">
        <p14:creationId xmlns:p14="http://schemas.microsoft.com/office/powerpoint/2010/main" val="2428729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800</TotalTime>
  <Words>2040</Words>
  <Application>Microsoft Macintosh PowerPoint</Application>
  <PresentationFormat>On-screen Show (4:3)</PresentationFormat>
  <Paragraphs>260</Paragraphs>
  <Slides>40</Slides>
  <Notes>10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Breeze</vt:lpstr>
      <vt:lpstr> Back to School Night 2015-2016</vt:lpstr>
      <vt:lpstr>3rd Grade Teachers</vt:lpstr>
      <vt:lpstr>Questions/Answers Tonight is a Visitation Night</vt:lpstr>
      <vt:lpstr>3rd Grade Schedule</vt:lpstr>
      <vt:lpstr>HCPSS Connect</vt:lpstr>
      <vt:lpstr>Class Website</vt:lpstr>
      <vt:lpstr>Remind 101</vt:lpstr>
      <vt:lpstr>Lunch and Recess</vt:lpstr>
      <vt:lpstr>Snack</vt:lpstr>
      <vt:lpstr>Agenda Book</vt:lpstr>
      <vt:lpstr>Homework Policy</vt:lpstr>
      <vt:lpstr>Thursday Folders</vt:lpstr>
      <vt:lpstr>Grading</vt:lpstr>
      <vt:lpstr>PowerPoint Presentation</vt:lpstr>
      <vt:lpstr>Grading</vt:lpstr>
      <vt:lpstr>How Students will be Assessed</vt:lpstr>
      <vt:lpstr>What is PBIS?</vt:lpstr>
      <vt:lpstr>      PBIS at Ducketts Lane</vt:lpstr>
      <vt:lpstr>PBIS</vt:lpstr>
      <vt:lpstr>Class Dojo</vt:lpstr>
      <vt:lpstr>1-2-3 Magic</vt:lpstr>
      <vt:lpstr>Reading</vt:lpstr>
      <vt:lpstr>Writing</vt:lpstr>
      <vt:lpstr>Social Studies</vt:lpstr>
      <vt:lpstr>PowerPoint Presentation</vt:lpstr>
      <vt:lpstr>Word Study</vt:lpstr>
      <vt:lpstr>Nightly Reading Homework</vt:lpstr>
      <vt:lpstr>New Direction for Standardized Assessments in HCPSS</vt:lpstr>
      <vt:lpstr>Measures of Academic Progress (MAP)</vt:lpstr>
      <vt:lpstr>PARCC Assessments </vt:lpstr>
      <vt:lpstr>Our New Direction…</vt:lpstr>
      <vt:lpstr>3rd Math Homework</vt:lpstr>
      <vt:lpstr>3rd grade SMART Pages</vt:lpstr>
      <vt:lpstr>3rd Grade Math</vt:lpstr>
      <vt:lpstr>2015 – 2016</vt:lpstr>
      <vt:lpstr>Science</vt:lpstr>
      <vt:lpstr>Health</vt:lpstr>
      <vt:lpstr>Please feel free to donate any of the following:</vt:lpstr>
      <vt:lpstr>Contact Information</vt:lpstr>
      <vt:lpstr>2015-2016</vt:lpstr>
    </vt:vector>
  </TitlesOfParts>
  <Company>HCPSS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Ducketts Lane Elementary School Back to School Night 2013-2014</dc:title>
  <dc:creator>Howard County Administrator</dc:creator>
  <cp:lastModifiedBy>HCPSS</cp:lastModifiedBy>
  <cp:revision>29</cp:revision>
  <dcterms:created xsi:type="dcterms:W3CDTF">2014-09-16T21:46:36Z</dcterms:created>
  <dcterms:modified xsi:type="dcterms:W3CDTF">2015-08-31T16:55:02Z</dcterms:modified>
</cp:coreProperties>
</file>